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1.xml" ContentType="application/vnd.openxmlformats-officedocument.themeOverride+xml"/>
  <Override PartName="/ppt/notesSlides/notesSlide4.xml" ContentType="application/vnd.openxmlformats-officedocument.presentationml.notesSlide+xml"/>
  <Override PartName="/ppt/theme/themeOverride2.xml" ContentType="application/vnd.openxmlformats-officedocument.themeOverride+xml"/>
  <Override PartName="/ppt/notesSlides/notesSlide5.xml" ContentType="application/vnd.openxmlformats-officedocument.presentationml.notesSlide+xml"/>
  <Override PartName="/ppt/theme/themeOverride3.xml" ContentType="application/vnd.openxmlformats-officedocument.themeOverride+xml"/>
  <Override PartName="/ppt/notesSlides/notesSlide6.xml" ContentType="application/vnd.openxmlformats-officedocument.presentationml.notesSlide+xml"/>
  <Override PartName="/ppt/theme/themeOverride4.xml" ContentType="application/vnd.openxmlformats-officedocument.themeOverride+xml"/>
  <Override PartName="/ppt/notesSlides/notesSlide7.xml" ContentType="application/vnd.openxmlformats-officedocument.presentationml.notesSlide+xml"/>
  <Override PartName="/ppt/theme/themeOverride5.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6" r:id="rId2"/>
    <p:sldId id="275" r:id="rId3"/>
    <p:sldId id="271" r:id="rId4"/>
    <p:sldId id="272" r:id="rId5"/>
    <p:sldId id="274" r:id="rId6"/>
    <p:sldId id="277" r:id="rId7"/>
    <p:sldId id="278" r:id="rId8"/>
  </p:sldIdLst>
  <p:sldSz cx="9906000" cy="6858000" type="A4"/>
  <p:notesSz cx="6888163" cy="100187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FDFFAF"/>
    <a:srgbClr val="FFEB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94" autoAdjust="0"/>
    <p:restoredTop sz="98211" autoAdjust="0"/>
  </p:normalViewPr>
  <p:slideViewPr>
    <p:cSldViewPr>
      <p:cViewPr varScale="1">
        <p:scale>
          <a:sx n="86" d="100"/>
          <a:sy n="86" d="100"/>
        </p:scale>
        <p:origin x="-1856" y="-104"/>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902075" y="0"/>
            <a:ext cx="2984500" cy="501650"/>
          </a:xfrm>
          <a:prstGeom prst="rect">
            <a:avLst/>
          </a:prstGeom>
        </p:spPr>
        <p:txBody>
          <a:bodyPr vert="horz" lIns="91440" tIns="45720" rIns="91440" bIns="45720" rtlCol="0"/>
          <a:lstStyle>
            <a:lvl1pPr algn="r">
              <a:defRPr sz="1200"/>
            </a:lvl1pPr>
          </a:lstStyle>
          <a:p>
            <a:fld id="{D153139D-890D-7643-A897-CC3A1FFE71B2}" type="datetimeFigureOut">
              <a:rPr kumimoji="1" lang="ja-JP" altLang="en-US" smtClean="0"/>
              <a:t>2014/07/17</a:t>
            </a:fld>
            <a:endParaRPr kumimoji="1" lang="ja-JP" altLang="en-US"/>
          </a:p>
        </p:txBody>
      </p:sp>
      <p:sp>
        <p:nvSpPr>
          <p:cNvPr id="4" name="フッター プレースホルダー 3"/>
          <p:cNvSpPr>
            <a:spLocks noGrp="1"/>
          </p:cNvSpPr>
          <p:nvPr>
            <p:ph type="ftr" sz="quarter" idx="2"/>
          </p:nvPr>
        </p:nvSpPr>
        <p:spPr>
          <a:xfrm>
            <a:off x="0" y="9515475"/>
            <a:ext cx="2984500" cy="50165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902075" y="9515475"/>
            <a:ext cx="2984500" cy="501650"/>
          </a:xfrm>
          <a:prstGeom prst="rect">
            <a:avLst/>
          </a:prstGeom>
        </p:spPr>
        <p:txBody>
          <a:bodyPr vert="horz" lIns="91440" tIns="45720" rIns="91440" bIns="45720" rtlCol="0" anchor="b"/>
          <a:lstStyle>
            <a:lvl1pPr algn="r">
              <a:defRPr sz="1200"/>
            </a:lvl1pPr>
          </a:lstStyle>
          <a:p>
            <a:fld id="{0746DBC6-6362-8349-ACD8-15A8A81C37DD}" type="slidenum">
              <a:rPr kumimoji="1" lang="ja-JP" altLang="en-US" smtClean="0"/>
              <a:t>‹#›</a:t>
            </a:fld>
            <a:endParaRPr kumimoji="1" lang="ja-JP" altLang="en-US"/>
          </a:p>
        </p:txBody>
      </p:sp>
    </p:spTree>
    <p:extLst>
      <p:ext uri="{BB962C8B-B14F-4D97-AF65-F5344CB8AC3E}">
        <p14:creationId xmlns:p14="http://schemas.microsoft.com/office/powerpoint/2010/main" val="25741402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2984870" cy="500936"/>
          </a:xfrm>
          <a:prstGeom prst="rect">
            <a:avLst/>
          </a:prstGeom>
        </p:spPr>
        <p:txBody>
          <a:bodyPr vert="horz" lIns="96578" tIns="48289" rIns="96578" bIns="48289" rtlCol="0"/>
          <a:lstStyle>
            <a:lvl1pPr algn="l">
              <a:defRPr sz="1300"/>
            </a:lvl1pPr>
          </a:lstStyle>
          <a:p>
            <a:endParaRPr kumimoji="1" lang="ja-JP" altLang="en-US"/>
          </a:p>
        </p:txBody>
      </p:sp>
      <p:sp>
        <p:nvSpPr>
          <p:cNvPr id="3" name="日付プレースホルダー 2"/>
          <p:cNvSpPr>
            <a:spLocks noGrp="1"/>
          </p:cNvSpPr>
          <p:nvPr>
            <p:ph type="dt" idx="1"/>
          </p:nvPr>
        </p:nvSpPr>
        <p:spPr>
          <a:xfrm>
            <a:off x="3901699" y="1"/>
            <a:ext cx="2984870" cy="500936"/>
          </a:xfrm>
          <a:prstGeom prst="rect">
            <a:avLst/>
          </a:prstGeom>
        </p:spPr>
        <p:txBody>
          <a:bodyPr vert="horz" lIns="96578" tIns="48289" rIns="96578" bIns="48289" rtlCol="0"/>
          <a:lstStyle>
            <a:lvl1pPr algn="r">
              <a:defRPr sz="1300"/>
            </a:lvl1pPr>
          </a:lstStyle>
          <a:p>
            <a:fld id="{17B4A2D7-A085-4BEB-B96E-EC2F17A917FF}" type="datetimeFigureOut">
              <a:rPr kumimoji="1" lang="ja-JP" altLang="en-US" smtClean="0"/>
              <a:pPr/>
              <a:t>2014/07/17</a:t>
            </a:fld>
            <a:endParaRPr kumimoji="1" lang="ja-JP" altLang="en-US"/>
          </a:p>
        </p:txBody>
      </p:sp>
      <p:sp>
        <p:nvSpPr>
          <p:cNvPr id="4" name="スライド イメージ プレースホルダー 3"/>
          <p:cNvSpPr>
            <a:spLocks noGrp="1" noRot="1" noChangeAspect="1"/>
          </p:cNvSpPr>
          <p:nvPr>
            <p:ph type="sldImg" idx="2"/>
          </p:nvPr>
        </p:nvSpPr>
        <p:spPr>
          <a:xfrm>
            <a:off x="731838" y="752475"/>
            <a:ext cx="5424487" cy="3756025"/>
          </a:xfrm>
          <a:prstGeom prst="rect">
            <a:avLst/>
          </a:prstGeom>
          <a:noFill/>
          <a:ln w="12700">
            <a:solidFill>
              <a:prstClr val="black"/>
            </a:solidFill>
          </a:ln>
        </p:spPr>
        <p:txBody>
          <a:bodyPr vert="horz" lIns="96578" tIns="48289" rIns="96578" bIns="48289" rtlCol="0" anchor="ctr"/>
          <a:lstStyle/>
          <a:p>
            <a:endParaRPr lang="ja-JP" altLang="en-US"/>
          </a:p>
        </p:txBody>
      </p:sp>
      <p:sp>
        <p:nvSpPr>
          <p:cNvPr id="5" name="ノート プレースホルダー 4"/>
          <p:cNvSpPr>
            <a:spLocks noGrp="1"/>
          </p:cNvSpPr>
          <p:nvPr>
            <p:ph type="body" sz="quarter" idx="3"/>
          </p:nvPr>
        </p:nvSpPr>
        <p:spPr>
          <a:xfrm>
            <a:off x="688817" y="4758889"/>
            <a:ext cx="5510530" cy="4508421"/>
          </a:xfrm>
          <a:prstGeom prst="rect">
            <a:avLst/>
          </a:prstGeom>
        </p:spPr>
        <p:txBody>
          <a:bodyPr vert="horz" lIns="96578" tIns="48289" rIns="96578" bIns="48289"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516042"/>
            <a:ext cx="2984870" cy="500936"/>
          </a:xfrm>
          <a:prstGeom prst="rect">
            <a:avLst/>
          </a:prstGeom>
        </p:spPr>
        <p:txBody>
          <a:bodyPr vert="horz" lIns="96578" tIns="48289" rIns="96578" bIns="48289"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901699" y="9516042"/>
            <a:ext cx="2984870" cy="500936"/>
          </a:xfrm>
          <a:prstGeom prst="rect">
            <a:avLst/>
          </a:prstGeom>
        </p:spPr>
        <p:txBody>
          <a:bodyPr vert="horz" lIns="96578" tIns="48289" rIns="96578" bIns="48289" rtlCol="0" anchor="b"/>
          <a:lstStyle>
            <a:lvl1pPr algn="r">
              <a:defRPr sz="1300"/>
            </a:lvl1pPr>
          </a:lstStyle>
          <a:p>
            <a:fld id="{76C145AB-85CA-4457-ADE1-BFD37BDAFD36}" type="slidenum">
              <a:rPr kumimoji="1" lang="ja-JP" altLang="en-US" smtClean="0"/>
              <a:pPr/>
              <a:t>‹#›</a:t>
            </a:fld>
            <a:endParaRPr kumimoji="1" lang="ja-JP" altLang="en-US"/>
          </a:p>
        </p:txBody>
      </p:sp>
    </p:spTree>
    <p:extLst>
      <p:ext uri="{BB962C8B-B14F-4D97-AF65-F5344CB8AC3E}">
        <p14:creationId xmlns:p14="http://schemas.microsoft.com/office/powerpoint/2010/main" val="340021461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notesMaster" Target="../notesMasters/notesMaster1.xml"/><Relationship Id="rId3"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notesMaster" Target="../notesMasters/notesMaster1.xml"/><Relationship Id="rId3"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themeOverride" Target="../theme/themeOverride3.xml"/><Relationship Id="rId2" Type="http://schemas.openxmlformats.org/officeDocument/2006/relationships/notesMaster" Target="../notesMasters/notesMaster1.xml"/><Relationship Id="rId3"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themeOverride" Target="../theme/themeOverride4.xml"/><Relationship Id="rId2" Type="http://schemas.openxmlformats.org/officeDocument/2006/relationships/notesMaster" Target="../notesMasters/notesMaster1.xml"/><Relationship Id="rId3"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themeOverride" Target="../theme/themeOverride5.xml"/><Relationship Id="rId2" Type="http://schemas.openxmlformats.org/officeDocument/2006/relationships/notesMaster" Target="../notesMasters/notesMaster1.xml"/><Relationship Id="rId3"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6C145AB-85CA-4457-ADE1-BFD37BDAFD36}" type="slidenum">
              <a:rPr kumimoji="1" lang="ja-JP" altLang="en-US" smtClean="0"/>
              <a:pPr/>
              <a:t>1</a:t>
            </a:fld>
            <a:endParaRPr kumimoji="1" lang="ja-JP" altLang="en-US"/>
          </a:p>
        </p:txBody>
      </p:sp>
    </p:spTree>
    <p:extLst>
      <p:ext uri="{BB962C8B-B14F-4D97-AF65-F5344CB8AC3E}">
        <p14:creationId xmlns:p14="http://schemas.microsoft.com/office/powerpoint/2010/main" val="34360926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D0D1E434-DFE0-4106-8AB6-10CB9EA776A9}" type="slidenum">
              <a:rPr lang="en-US" altLang="ja-JP"/>
              <a:pPr/>
              <a:t>2</a:t>
            </a:fld>
            <a:endParaRPr lang="en-US" altLang="ja-JP"/>
          </a:p>
        </p:txBody>
      </p:sp>
      <p:sp>
        <p:nvSpPr>
          <p:cNvPr id="19459" name="Rectangle 2"/>
          <p:cNvSpPr>
            <a:spLocks noGrp="1" noRot="1" noChangeAspect="1" noChangeArrowheads="1" noTextEdit="1"/>
          </p:cNvSpPr>
          <p:nvPr>
            <p:ph type="sldImg"/>
          </p:nvPr>
        </p:nvSpPr>
        <p:spPr>
          <a:xfrm>
            <a:off x="731838" y="752475"/>
            <a:ext cx="5424487" cy="3756025"/>
          </a:xfrm>
          <a:ln/>
        </p:spPr>
      </p:sp>
      <p:sp>
        <p:nvSpPr>
          <p:cNvPr id="19460" name="Rectangle 3"/>
          <p:cNvSpPr>
            <a:spLocks noGrp="1" noChangeArrowheads="1"/>
          </p:cNvSpPr>
          <p:nvPr>
            <p:ph type="body" idx="1"/>
          </p:nvPr>
        </p:nvSpPr>
        <p:spPr>
          <a:noFill/>
          <a:ln/>
        </p:spPr>
        <p:txBody>
          <a:bodyPr/>
          <a:lstStyle/>
          <a:p>
            <a:pPr eaLnBrk="1" hangingPunct="1"/>
            <a:r>
              <a:rPr lang="ja-JP" altLang="en-US" dirty="0" smtClean="0"/>
              <a:t>・保険金請求譲渡方式：被保険者である太陽光発電システムの購入者は、保険金請求権をメーカーに譲渡する。メーカーは保険金請求権の譲り受けと引換えに、太陽光発電システムを提供する。被保険者から譲渡された保険金請求権をもってメーカーは保険会社に保険金を請求する。</a:t>
            </a:r>
          </a:p>
          <a:p>
            <a:pPr eaLnBrk="1" hangingPunct="1"/>
            <a:r>
              <a:rPr lang="ja-JP" altLang="en-US" dirty="0" smtClean="0"/>
              <a:t>・現物給付方式（保険会社に代わって履行いただくための費用という位置づけ）にして特約条項でそのことを規定しておけば、保険契約上、被保険者の権利は現物給付の請求しかない事になる。請求権譲渡方式では、被保険者は保険金を金銭で請求できるので、保険金を請求するという可能性がある。</a:t>
            </a:r>
          </a:p>
          <a:p>
            <a:pPr eaLnBrk="1" hangingPunct="1"/>
            <a:r>
              <a:rPr lang="ja-JP" altLang="en-US" dirty="0" smtClean="0"/>
              <a:t>①現物給付方式：基本的には当社から、損害が生じた購入者の太陽光発電システムに対して、修繕または代品で損害保険金に代える。サンテックでも同じ方式。基本的には、現物給付となるため、（メーカーが破産等しない限り）修繕か代品で購入者に補償される。（購入者が保険金として請求する事は不可。）</a:t>
            </a:r>
          </a:p>
          <a:p>
            <a:pPr eaLnBrk="1" hangingPunct="1"/>
            <a:r>
              <a:rPr lang="ja-JP" altLang="en-US" dirty="0" smtClean="0"/>
              <a:t>②請求権譲渡方式：購入者が保険金請求権譲渡を行う事によって、メーカーから修繕もしくは代品によって補償を受ける。</a:t>
            </a:r>
          </a:p>
          <a:p>
            <a:pPr eaLnBrk="1" hangingPunct="1"/>
            <a:r>
              <a:rPr lang="ja-JP" altLang="en-US" dirty="0" smtClean="0"/>
              <a:t>購入者が保険金請求権譲渡書をメーカーに提示（購入者が直接請求権を有している。）→メーカーが保険金請求権を有する→メーカー当社に保険金請求権を行うと共に、購入者に修繕（代品提供）を行う。</a:t>
            </a:r>
          </a:p>
          <a:p>
            <a:pPr eaLnBrk="1" hangingPunct="1"/>
            <a:r>
              <a:rPr lang="ja-JP" altLang="en-US" dirty="0" smtClean="0"/>
              <a:t>購入者が保険金での補償を求めてきた場合には、購入者が保険金請求権譲渡をメーカーにせず、直接保険会社に保険金を請求する。</a:t>
            </a:r>
          </a:p>
          <a:p>
            <a:pPr eaLnBrk="1" hangingPunct="1"/>
            <a:endParaRPr lang="en-US" altLang="ja-JP" dirty="0" smtClean="0"/>
          </a:p>
        </p:txBody>
      </p:sp>
    </p:spTree>
    <p:extLst>
      <p:ext uri="{BB962C8B-B14F-4D97-AF65-F5344CB8AC3E}">
        <p14:creationId xmlns:p14="http://schemas.microsoft.com/office/powerpoint/2010/main" val="13392629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Rot="1" noChangeAspect="1" noChangeArrowheads="1"/>
          </p:cNvSpPr>
          <p:nvPr>
            <p:ph type="sldImg"/>
          </p:nvPr>
        </p:nvSpPr>
        <p:spPr>
          <a:xfrm>
            <a:off x="731838" y="752475"/>
            <a:ext cx="5424487" cy="3756025"/>
          </a:xfrm>
          <a:noFill/>
          <a:ln/>
        </p:spPr>
      </p:sp>
      <p:sp>
        <p:nvSpPr>
          <p:cNvPr id="13315" name="Rectangle 3"/>
          <p:cNvSpPr>
            <a:spLocks noGrp="1" noRot="1" noChangeAspect="1" noChangeArrowheads="1"/>
          </p:cNvSpPr>
          <p:nvPr>
            <p:ph type="body" idx="1"/>
          </p:nvPr>
        </p:nvSpPr>
        <p:spPr bwMode="auto">
          <a:xfrm>
            <a:off x="-620712" y="8997950"/>
            <a:ext cx="7072313" cy="9780588"/>
          </a:xfrm>
          <a:prstGeom prst="rect">
            <a:avLst/>
          </a:prstGeom>
          <a:noFill/>
          <a:ln w="1">
            <a:solidFill>
              <a:schemeClr val="tx1"/>
            </a:solidFill>
            <a:miter lim="800000"/>
            <a:headEnd/>
            <a:tailEnd/>
          </a:ln>
        </p:spPr>
        <p:txBody>
          <a:bodyPr/>
          <a:lstStyle/>
          <a:p>
            <a:r>
              <a:rPr lang="ja-JP" altLang="en-US"/>
              <a:t>いぼう</a:t>
            </a:r>
          </a:p>
        </p:txBody>
      </p:sp>
    </p:spTree>
    <p:extLst>
      <p:ext uri="{BB962C8B-B14F-4D97-AF65-F5344CB8AC3E}">
        <p14:creationId xmlns:p14="http://schemas.microsoft.com/office/powerpoint/2010/main" val="3144770922"/>
      </p:ext>
    </p:extLst>
  </p:cSld>
  <p:clrMapOvr>
    <a:overrideClrMapping bg1="lt1" tx1="dk1" bg2="lt2" tx2="dk2" accent1="accent1" accent2="accent2" accent3="accent3" accent4="accent4" accent5="accent5" accent6="accent6" hlink="hlink" folHlink="folHlink"/>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Rot="1" noChangeAspect="1" noChangeArrowheads="1"/>
          </p:cNvSpPr>
          <p:nvPr>
            <p:ph type="sldImg"/>
          </p:nvPr>
        </p:nvSpPr>
        <p:spPr>
          <a:xfrm>
            <a:off x="731838" y="752475"/>
            <a:ext cx="5424487" cy="3756025"/>
          </a:xfrm>
          <a:noFill/>
          <a:ln/>
        </p:spPr>
      </p:sp>
      <p:sp>
        <p:nvSpPr>
          <p:cNvPr id="13315" name="Rectangle 3"/>
          <p:cNvSpPr>
            <a:spLocks noGrp="1" noRot="1" noChangeAspect="1" noChangeArrowheads="1"/>
          </p:cNvSpPr>
          <p:nvPr>
            <p:ph type="body" idx="1"/>
          </p:nvPr>
        </p:nvSpPr>
        <p:spPr bwMode="auto">
          <a:xfrm>
            <a:off x="-620712" y="8997950"/>
            <a:ext cx="7072313" cy="9780588"/>
          </a:xfrm>
          <a:prstGeom prst="rect">
            <a:avLst/>
          </a:prstGeom>
          <a:noFill/>
          <a:ln w="1">
            <a:solidFill>
              <a:schemeClr val="tx1"/>
            </a:solidFill>
            <a:miter lim="800000"/>
            <a:headEnd/>
            <a:tailEnd/>
          </a:ln>
        </p:spPr>
        <p:txBody>
          <a:bodyPr/>
          <a:lstStyle/>
          <a:p>
            <a:r>
              <a:rPr lang="ja-JP" altLang="en-US"/>
              <a:t>いぼう</a:t>
            </a:r>
          </a:p>
        </p:txBody>
      </p:sp>
    </p:spTree>
    <p:extLst>
      <p:ext uri="{BB962C8B-B14F-4D97-AF65-F5344CB8AC3E}">
        <p14:creationId xmlns:p14="http://schemas.microsoft.com/office/powerpoint/2010/main" val="3809313062"/>
      </p:ext>
    </p:extLst>
  </p:cSld>
  <p:clrMapOvr>
    <a:overrideClrMapping bg1="lt1" tx1="dk1" bg2="lt2" tx2="dk2" accent1="accent1" accent2="accent2" accent3="accent3" accent4="accent4" accent5="accent5" accent6="accent6" hlink="hlink" folHlink="folHlink"/>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Rot="1" noChangeAspect="1" noChangeArrowheads="1"/>
          </p:cNvSpPr>
          <p:nvPr>
            <p:ph type="sldImg"/>
          </p:nvPr>
        </p:nvSpPr>
        <p:spPr>
          <a:xfrm>
            <a:off x="731838" y="752475"/>
            <a:ext cx="5424487" cy="3756025"/>
          </a:xfrm>
          <a:noFill/>
          <a:ln/>
        </p:spPr>
      </p:sp>
      <p:sp>
        <p:nvSpPr>
          <p:cNvPr id="13315" name="Rectangle 3"/>
          <p:cNvSpPr>
            <a:spLocks noGrp="1" noRot="1" noChangeAspect="1" noChangeArrowheads="1"/>
          </p:cNvSpPr>
          <p:nvPr>
            <p:ph type="body" idx="1"/>
          </p:nvPr>
        </p:nvSpPr>
        <p:spPr bwMode="auto">
          <a:xfrm>
            <a:off x="-620712" y="8997950"/>
            <a:ext cx="7072313" cy="9780588"/>
          </a:xfrm>
          <a:prstGeom prst="rect">
            <a:avLst/>
          </a:prstGeom>
          <a:noFill/>
          <a:ln w="1">
            <a:solidFill>
              <a:schemeClr val="tx1"/>
            </a:solidFill>
            <a:miter lim="800000"/>
            <a:headEnd/>
            <a:tailEnd/>
          </a:ln>
        </p:spPr>
        <p:txBody>
          <a:bodyPr/>
          <a:lstStyle/>
          <a:p>
            <a:r>
              <a:rPr lang="ja-JP" altLang="en-US"/>
              <a:t>いぼう</a:t>
            </a:r>
          </a:p>
        </p:txBody>
      </p:sp>
    </p:spTree>
    <p:extLst>
      <p:ext uri="{BB962C8B-B14F-4D97-AF65-F5344CB8AC3E}">
        <p14:creationId xmlns:p14="http://schemas.microsoft.com/office/powerpoint/2010/main" val="2942106037"/>
      </p:ext>
    </p:extLst>
  </p:cSld>
  <p:clrMapOvr>
    <a:overrideClrMapping bg1="lt1" tx1="dk1" bg2="lt2" tx2="dk2" accent1="accent1" accent2="accent2" accent3="accent3" accent4="accent4" accent5="accent5" accent6="accent6" hlink="hlink" folHlink="folHlink"/>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Rot="1" noChangeAspect="1" noChangeArrowheads="1"/>
          </p:cNvSpPr>
          <p:nvPr>
            <p:ph type="sldImg"/>
          </p:nvPr>
        </p:nvSpPr>
        <p:spPr>
          <a:xfrm>
            <a:off x="731838" y="752475"/>
            <a:ext cx="5424487" cy="3756025"/>
          </a:xfrm>
          <a:noFill/>
          <a:ln/>
        </p:spPr>
      </p:sp>
      <p:sp>
        <p:nvSpPr>
          <p:cNvPr id="13315" name="Rectangle 3"/>
          <p:cNvSpPr>
            <a:spLocks noGrp="1" noRot="1" noChangeAspect="1" noChangeArrowheads="1"/>
          </p:cNvSpPr>
          <p:nvPr>
            <p:ph type="body" idx="1"/>
          </p:nvPr>
        </p:nvSpPr>
        <p:spPr bwMode="auto">
          <a:xfrm>
            <a:off x="-620712" y="8997950"/>
            <a:ext cx="7072313" cy="9780588"/>
          </a:xfrm>
          <a:prstGeom prst="rect">
            <a:avLst/>
          </a:prstGeom>
          <a:noFill/>
          <a:ln w="1">
            <a:solidFill>
              <a:schemeClr val="tx1"/>
            </a:solidFill>
            <a:miter lim="800000"/>
            <a:headEnd/>
            <a:tailEnd/>
          </a:ln>
        </p:spPr>
        <p:txBody>
          <a:bodyPr/>
          <a:lstStyle/>
          <a:p>
            <a:r>
              <a:rPr lang="ja-JP" altLang="en-US"/>
              <a:t>いぼう</a:t>
            </a:r>
          </a:p>
        </p:txBody>
      </p:sp>
    </p:spTree>
    <p:extLst>
      <p:ext uri="{BB962C8B-B14F-4D97-AF65-F5344CB8AC3E}">
        <p14:creationId xmlns:p14="http://schemas.microsoft.com/office/powerpoint/2010/main" val="2942106037"/>
      </p:ext>
    </p:extLst>
  </p:cSld>
  <p:clrMapOvr>
    <a:overrideClrMapping bg1="lt1" tx1="dk1" bg2="lt2" tx2="dk2" accent1="accent1" accent2="accent2" accent3="accent3" accent4="accent4" accent5="accent5" accent6="accent6" hlink="hlink" folHlink="folHlink"/>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Rot="1" noChangeAspect="1" noChangeArrowheads="1"/>
          </p:cNvSpPr>
          <p:nvPr>
            <p:ph type="sldImg"/>
          </p:nvPr>
        </p:nvSpPr>
        <p:spPr>
          <a:xfrm>
            <a:off x="731838" y="752475"/>
            <a:ext cx="5424487" cy="3756025"/>
          </a:xfrm>
          <a:noFill/>
          <a:ln/>
        </p:spPr>
      </p:sp>
      <p:sp>
        <p:nvSpPr>
          <p:cNvPr id="13315" name="Rectangle 3"/>
          <p:cNvSpPr>
            <a:spLocks noGrp="1" noRot="1" noChangeAspect="1" noChangeArrowheads="1"/>
          </p:cNvSpPr>
          <p:nvPr>
            <p:ph type="body" idx="1"/>
          </p:nvPr>
        </p:nvSpPr>
        <p:spPr bwMode="auto">
          <a:xfrm>
            <a:off x="-620712" y="8997950"/>
            <a:ext cx="7072313" cy="9780588"/>
          </a:xfrm>
          <a:prstGeom prst="rect">
            <a:avLst/>
          </a:prstGeom>
          <a:noFill/>
          <a:ln w="1">
            <a:solidFill>
              <a:schemeClr val="tx1"/>
            </a:solidFill>
            <a:miter lim="800000"/>
            <a:headEnd/>
            <a:tailEnd/>
          </a:ln>
        </p:spPr>
        <p:txBody>
          <a:bodyPr/>
          <a:lstStyle/>
          <a:p>
            <a:r>
              <a:rPr lang="ja-JP" altLang="en-US"/>
              <a:t>いぼう</a:t>
            </a:r>
          </a:p>
        </p:txBody>
      </p:sp>
    </p:spTree>
    <p:extLst>
      <p:ext uri="{BB962C8B-B14F-4D97-AF65-F5344CB8AC3E}">
        <p14:creationId xmlns:p14="http://schemas.microsoft.com/office/powerpoint/2010/main" val="2942106037"/>
      </p:ext>
    </p:extLst>
  </p:cSld>
  <p:clrMapOvr>
    <a:overrideClrMapping bg1="lt1" tx1="dk1" bg2="lt2" tx2="dk2" accent1="accent1" accent2="accent2" accent3="accent3" accent4="accent4" accent5="accent5" accent6="accent6" hlink="hlink" folHlink="folHlink"/>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8" name="Picture 2"/>
          <p:cNvPicPr>
            <a:picLocks noChangeAspect="1" noChangeArrowheads="1"/>
          </p:cNvPicPr>
          <p:nvPr userDrawn="1"/>
        </p:nvPicPr>
        <p:blipFill>
          <a:blip r:embed="rId2"/>
          <a:srcRect r="11132" b="18616"/>
          <a:stretch>
            <a:fillRect/>
          </a:stretch>
        </p:blipFill>
        <p:spPr bwMode="auto">
          <a:xfrm>
            <a:off x="2876628" y="1545005"/>
            <a:ext cx="3624200" cy="4042011"/>
          </a:xfrm>
          <a:prstGeom prst="rect">
            <a:avLst/>
          </a:prstGeom>
          <a:noFill/>
          <a:ln w="9525">
            <a:noFill/>
            <a:miter lim="800000"/>
            <a:headEnd/>
            <a:tailEnd/>
          </a:ln>
          <a:effectLst/>
        </p:spPr>
      </p:pic>
      <p:sp>
        <p:nvSpPr>
          <p:cNvPr id="2" name="タイトル 1"/>
          <p:cNvSpPr>
            <a:spLocks noGrp="1"/>
          </p:cNvSpPr>
          <p:nvPr>
            <p:ph type="ctrTitle"/>
          </p:nvPr>
        </p:nvSpPr>
        <p:spPr>
          <a:xfrm>
            <a:off x="742950" y="2130429"/>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41FB5A3-9AA1-4097-862D-59D6F6BBBE46}" type="datetimeFigureOut">
              <a:rPr kumimoji="1" lang="ja-JP" altLang="en-US" smtClean="0"/>
              <a:pPr/>
              <a:t>2014/07/17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D50AD9E-12A0-4D56-AEFD-889116F544DF}" type="slidenum">
              <a:rPr kumimoji="1" lang="ja-JP" altLang="en-US" smtClean="0"/>
              <a:pPr/>
              <a:t>‹#›</a:t>
            </a:fld>
            <a:endParaRPr kumimoji="1" lang="ja-JP" altLang="en-US"/>
          </a:p>
        </p:txBody>
      </p:sp>
      <p:sp>
        <p:nvSpPr>
          <p:cNvPr id="10" name="正方形/長方形 9"/>
          <p:cNvSpPr/>
          <p:nvPr userDrawn="1"/>
        </p:nvSpPr>
        <p:spPr>
          <a:xfrm flipH="1">
            <a:off x="0" y="6312243"/>
            <a:ext cx="9906000" cy="45719"/>
          </a:xfrm>
          <a:prstGeom prst="rect">
            <a:avLst/>
          </a:prstGeom>
          <a:gradFill>
            <a:gsLst>
              <a:gs pos="95000">
                <a:srgbClr val="FDFFAF"/>
              </a:gs>
              <a:gs pos="0">
                <a:srgbClr val="FF0000"/>
              </a:gs>
              <a:gs pos="1000">
                <a:srgbClr val="FFA62A"/>
              </a:gs>
              <a:gs pos="3000">
                <a:srgbClr val="FFEB53"/>
              </a:gs>
            </a:gsLst>
            <a:lin ang="0" scaled="1"/>
          </a:gradFill>
          <a:ln w="19050" cap="rnd">
            <a:gradFill flip="none" rotWithShape="1">
              <a:gsLst>
                <a:gs pos="0">
                  <a:srgbClr val="FF0000"/>
                </a:gs>
                <a:gs pos="5000">
                  <a:srgbClr val="FFEB53"/>
                </a:gs>
                <a:gs pos="100000">
                  <a:schemeClr val="bg1"/>
                </a:gs>
                <a:gs pos="2000">
                  <a:srgbClr val="FFC000"/>
                </a:gs>
                <a:gs pos="95000">
                  <a:srgbClr val="FDFFAF"/>
                </a:gs>
              </a:gsLst>
              <a:lin ang="0" scaled="1"/>
              <a:tileRect/>
            </a:gra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9" name="Picture 2"/>
          <p:cNvPicPr>
            <a:picLocks noChangeAspect="1" noChangeArrowheads="1"/>
          </p:cNvPicPr>
          <p:nvPr userDrawn="1"/>
        </p:nvPicPr>
        <p:blipFill>
          <a:blip r:embed="rId3" cstate="print"/>
          <a:srcRect l="25673" t="77391" r="36376" b="6734"/>
          <a:stretch>
            <a:fillRect/>
          </a:stretch>
        </p:blipFill>
        <p:spPr bwMode="auto">
          <a:xfrm>
            <a:off x="7971256" y="6407882"/>
            <a:ext cx="1779962" cy="386599"/>
          </a:xfrm>
          <a:prstGeom prst="rect">
            <a:avLst/>
          </a:prstGeom>
          <a:noFill/>
          <a:ln w="9525">
            <a:noFill/>
            <a:miter lim="800000"/>
            <a:headEnd/>
            <a:tailEnd/>
          </a:ln>
          <a:effectLst/>
        </p:spPr>
      </p:pic>
    </p:spTree>
    <p:extLst>
      <p:ext uri="{BB962C8B-B14F-4D97-AF65-F5344CB8AC3E}">
        <p14:creationId xmlns:p14="http://schemas.microsoft.com/office/powerpoint/2010/main" val="4093944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41FB5A3-9AA1-4097-862D-59D6F6BBBE46}" type="datetimeFigureOut">
              <a:rPr kumimoji="1" lang="ja-JP" altLang="en-US" smtClean="0"/>
              <a:pPr/>
              <a:t>2014/07/17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D50AD9E-12A0-4D56-AEFD-889116F544DF}" type="slidenum">
              <a:rPr kumimoji="1" lang="ja-JP" altLang="en-US" smtClean="0"/>
              <a:pPr/>
              <a:t>‹#›</a:t>
            </a:fld>
            <a:endParaRPr kumimoji="1" lang="ja-JP" altLang="en-US"/>
          </a:p>
        </p:txBody>
      </p:sp>
    </p:spTree>
    <p:extLst>
      <p:ext uri="{BB962C8B-B14F-4D97-AF65-F5344CB8AC3E}">
        <p14:creationId xmlns:p14="http://schemas.microsoft.com/office/powerpoint/2010/main" val="1565666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41"/>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41FB5A3-9AA1-4097-862D-59D6F6BBBE46}" type="datetimeFigureOut">
              <a:rPr kumimoji="1" lang="ja-JP" altLang="en-US" smtClean="0"/>
              <a:pPr/>
              <a:t>2014/07/17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D50AD9E-12A0-4D56-AEFD-889116F544DF}" type="slidenum">
              <a:rPr kumimoji="1" lang="ja-JP" altLang="en-US" smtClean="0"/>
              <a:pPr/>
              <a:t>‹#›</a:t>
            </a:fld>
            <a:endParaRPr kumimoji="1" lang="ja-JP" altLang="en-US"/>
          </a:p>
        </p:txBody>
      </p:sp>
    </p:spTree>
    <p:extLst>
      <p:ext uri="{BB962C8B-B14F-4D97-AF65-F5344CB8AC3E}">
        <p14:creationId xmlns:p14="http://schemas.microsoft.com/office/powerpoint/2010/main" val="3765925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41FB5A3-9AA1-4097-862D-59D6F6BBBE46}" type="datetimeFigureOut">
              <a:rPr kumimoji="1" lang="ja-JP" altLang="en-US" smtClean="0"/>
              <a:pPr/>
              <a:t>2014/07/17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D50AD9E-12A0-4D56-AEFD-889116F544DF}" type="slidenum">
              <a:rPr kumimoji="1" lang="ja-JP" altLang="en-US" smtClean="0"/>
              <a:pPr/>
              <a:t>‹#›</a:t>
            </a:fld>
            <a:endParaRPr kumimoji="1" lang="ja-JP" altLang="en-US"/>
          </a:p>
        </p:txBody>
      </p:sp>
      <p:sp>
        <p:nvSpPr>
          <p:cNvPr id="7" name="正方形/長方形 6"/>
          <p:cNvSpPr/>
          <p:nvPr userDrawn="1"/>
        </p:nvSpPr>
        <p:spPr>
          <a:xfrm flipH="1">
            <a:off x="0" y="6312243"/>
            <a:ext cx="9906000" cy="45719"/>
          </a:xfrm>
          <a:prstGeom prst="rect">
            <a:avLst/>
          </a:prstGeom>
          <a:gradFill>
            <a:gsLst>
              <a:gs pos="95000">
                <a:srgbClr val="FDFFAF"/>
              </a:gs>
              <a:gs pos="0">
                <a:srgbClr val="FF0000"/>
              </a:gs>
              <a:gs pos="1000">
                <a:srgbClr val="FFA62A"/>
              </a:gs>
              <a:gs pos="3000">
                <a:srgbClr val="FFEB53"/>
              </a:gs>
            </a:gsLst>
            <a:lin ang="0" scaled="1"/>
          </a:gradFill>
          <a:ln w="19050" cap="rnd">
            <a:gradFill flip="none" rotWithShape="1">
              <a:gsLst>
                <a:gs pos="0">
                  <a:srgbClr val="FF0000"/>
                </a:gs>
                <a:gs pos="5000">
                  <a:srgbClr val="FFEB53"/>
                </a:gs>
                <a:gs pos="100000">
                  <a:schemeClr val="bg1"/>
                </a:gs>
                <a:gs pos="2000">
                  <a:srgbClr val="FFC000"/>
                </a:gs>
                <a:gs pos="95000">
                  <a:srgbClr val="FDFFAF"/>
                </a:gs>
              </a:gsLst>
              <a:lin ang="0" scaled="1"/>
              <a:tileRect/>
            </a:gra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8" name="Picture 3"/>
          <p:cNvPicPr>
            <a:picLocks noChangeAspect="1" noChangeArrowheads="1"/>
          </p:cNvPicPr>
          <p:nvPr userDrawn="1"/>
        </p:nvPicPr>
        <p:blipFill>
          <a:blip r:embed="rId2" cstate="print"/>
          <a:srcRect l="23596" t="36328" r="63626" b="38103"/>
          <a:stretch>
            <a:fillRect/>
          </a:stretch>
        </p:blipFill>
        <p:spPr bwMode="auto">
          <a:xfrm>
            <a:off x="8358211" y="6429400"/>
            <a:ext cx="309565" cy="321471"/>
          </a:xfrm>
          <a:prstGeom prst="rect">
            <a:avLst/>
          </a:prstGeom>
          <a:noFill/>
          <a:ln w="9525">
            <a:noFill/>
            <a:miter lim="800000"/>
            <a:headEnd/>
            <a:tailEnd/>
          </a:ln>
          <a:effectLst/>
        </p:spPr>
      </p:pic>
      <p:pic>
        <p:nvPicPr>
          <p:cNvPr id="9" name="Picture 3"/>
          <p:cNvPicPr>
            <a:picLocks noChangeAspect="1" noChangeArrowheads="1"/>
          </p:cNvPicPr>
          <p:nvPr userDrawn="1"/>
        </p:nvPicPr>
        <p:blipFill>
          <a:blip r:embed="rId3"/>
          <a:srcRect l="21999" t="61897" r="60432" b="30468"/>
          <a:stretch>
            <a:fillRect/>
          </a:stretch>
        </p:blipFill>
        <p:spPr bwMode="auto">
          <a:xfrm>
            <a:off x="8660582" y="6466855"/>
            <a:ext cx="1168066" cy="263428"/>
          </a:xfrm>
          <a:prstGeom prst="rect">
            <a:avLst/>
          </a:prstGeom>
          <a:noFill/>
          <a:ln w="9525">
            <a:noFill/>
            <a:miter lim="800000"/>
            <a:headEnd/>
            <a:tailEnd/>
          </a:ln>
          <a:effectLst/>
        </p:spPr>
      </p:pic>
    </p:spTree>
    <p:extLst>
      <p:ext uri="{BB962C8B-B14F-4D97-AF65-F5344CB8AC3E}">
        <p14:creationId xmlns:p14="http://schemas.microsoft.com/office/powerpoint/2010/main" val="1741985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2"/>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41FB5A3-9AA1-4097-862D-59D6F6BBBE46}" type="datetimeFigureOut">
              <a:rPr kumimoji="1" lang="ja-JP" altLang="en-US" smtClean="0"/>
              <a:pPr/>
              <a:t>2014/07/17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D50AD9E-12A0-4D56-AEFD-889116F544DF}" type="slidenum">
              <a:rPr kumimoji="1" lang="ja-JP" altLang="en-US" smtClean="0"/>
              <a:pPr/>
              <a:t>‹#›</a:t>
            </a:fld>
            <a:endParaRPr kumimoji="1" lang="ja-JP" altLang="en-US"/>
          </a:p>
        </p:txBody>
      </p:sp>
    </p:spTree>
    <p:extLst>
      <p:ext uri="{BB962C8B-B14F-4D97-AF65-F5344CB8AC3E}">
        <p14:creationId xmlns:p14="http://schemas.microsoft.com/office/powerpoint/2010/main" val="2155883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2"/>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2"/>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41FB5A3-9AA1-4097-862D-59D6F6BBBE46}" type="datetimeFigureOut">
              <a:rPr kumimoji="1" lang="ja-JP" altLang="en-US" smtClean="0"/>
              <a:pPr/>
              <a:t>2014/07/17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D50AD9E-12A0-4D56-AEFD-889116F544DF}" type="slidenum">
              <a:rPr kumimoji="1" lang="ja-JP" altLang="en-US" smtClean="0"/>
              <a:pPr/>
              <a:t>‹#›</a:t>
            </a:fld>
            <a:endParaRPr kumimoji="1" lang="ja-JP" altLang="en-US"/>
          </a:p>
        </p:txBody>
      </p:sp>
    </p:spTree>
    <p:extLst>
      <p:ext uri="{BB962C8B-B14F-4D97-AF65-F5344CB8AC3E}">
        <p14:creationId xmlns:p14="http://schemas.microsoft.com/office/powerpoint/2010/main" val="3346793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4"/>
            <a:ext cx="4376870"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5" y="1535114"/>
            <a:ext cx="4378590"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41FB5A3-9AA1-4097-862D-59D6F6BBBE46}" type="datetimeFigureOut">
              <a:rPr kumimoji="1" lang="ja-JP" altLang="en-US" smtClean="0"/>
              <a:pPr/>
              <a:t>2014/07/17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D50AD9E-12A0-4D56-AEFD-889116F544DF}" type="slidenum">
              <a:rPr kumimoji="1" lang="ja-JP" altLang="en-US" smtClean="0"/>
              <a:pPr/>
              <a:t>‹#›</a:t>
            </a:fld>
            <a:endParaRPr kumimoji="1" lang="ja-JP" altLang="en-US"/>
          </a:p>
        </p:txBody>
      </p:sp>
    </p:spTree>
    <p:extLst>
      <p:ext uri="{BB962C8B-B14F-4D97-AF65-F5344CB8AC3E}">
        <p14:creationId xmlns:p14="http://schemas.microsoft.com/office/powerpoint/2010/main" val="1404994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41FB5A3-9AA1-4097-862D-59D6F6BBBE46}" type="datetimeFigureOut">
              <a:rPr kumimoji="1" lang="ja-JP" altLang="en-US" smtClean="0"/>
              <a:pPr/>
              <a:t>2014/07/17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D50AD9E-12A0-4D56-AEFD-889116F544DF}" type="slidenum">
              <a:rPr kumimoji="1" lang="ja-JP" altLang="en-US" smtClean="0"/>
              <a:pPr/>
              <a:t>‹#›</a:t>
            </a:fld>
            <a:endParaRPr kumimoji="1" lang="ja-JP" altLang="en-US"/>
          </a:p>
        </p:txBody>
      </p:sp>
    </p:spTree>
    <p:extLst>
      <p:ext uri="{BB962C8B-B14F-4D97-AF65-F5344CB8AC3E}">
        <p14:creationId xmlns:p14="http://schemas.microsoft.com/office/powerpoint/2010/main" val="2254608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41FB5A3-9AA1-4097-862D-59D6F6BBBE46}" type="datetimeFigureOut">
              <a:rPr kumimoji="1" lang="ja-JP" altLang="en-US" smtClean="0"/>
              <a:pPr/>
              <a:t>2014/07/17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D50AD9E-12A0-4D56-AEFD-889116F544DF}" type="slidenum">
              <a:rPr kumimoji="1" lang="ja-JP" altLang="en-US" smtClean="0"/>
              <a:pPr/>
              <a:t>‹#›</a:t>
            </a:fld>
            <a:endParaRPr kumimoji="1" lang="ja-JP" altLang="en-US"/>
          </a:p>
        </p:txBody>
      </p:sp>
    </p:spTree>
    <p:extLst>
      <p:ext uri="{BB962C8B-B14F-4D97-AF65-F5344CB8AC3E}">
        <p14:creationId xmlns:p14="http://schemas.microsoft.com/office/powerpoint/2010/main" val="3061349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5" y="273050"/>
            <a:ext cx="3259006" cy="11620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4"/>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5"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41FB5A3-9AA1-4097-862D-59D6F6BBBE46}" type="datetimeFigureOut">
              <a:rPr kumimoji="1" lang="ja-JP" altLang="en-US" smtClean="0"/>
              <a:pPr/>
              <a:t>2014/07/17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D50AD9E-12A0-4D56-AEFD-889116F544DF}" type="slidenum">
              <a:rPr kumimoji="1" lang="ja-JP" altLang="en-US" smtClean="0"/>
              <a:pPr/>
              <a:t>‹#›</a:t>
            </a:fld>
            <a:endParaRPr kumimoji="1" lang="ja-JP" altLang="en-US"/>
          </a:p>
        </p:txBody>
      </p:sp>
    </p:spTree>
    <p:extLst>
      <p:ext uri="{BB962C8B-B14F-4D97-AF65-F5344CB8AC3E}">
        <p14:creationId xmlns:p14="http://schemas.microsoft.com/office/powerpoint/2010/main" val="1568014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1"/>
            <a:ext cx="5943600" cy="566739"/>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40"/>
            <a:ext cx="59436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41FB5A3-9AA1-4097-862D-59D6F6BBBE46}" type="datetimeFigureOut">
              <a:rPr kumimoji="1" lang="ja-JP" altLang="en-US" smtClean="0"/>
              <a:pPr/>
              <a:t>2014/07/17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D50AD9E-12A0-4D56-AEFD-889116F544DF}" type="slidenum">
              <a:rPr kumimoji="1" lang="ja-JP" altLang="en-US" smtClean="0"/>
              <a:pPr/>
              <a:t>‹#›</a:t>
            </a:fld>
            <a:endParaRPr kumimoji="1" lang="ja-JP" altLang="en-US"/>
          </a:p>
        </p:txBody>
      </p:sp>
    </p:spTree>
    <p:extLst>
      <p:ext uri="{BB962C8B-B14F-4D97-AF65-F5344CB8AC3E}">
        <p14:creationId xmlns:p14="http://schemas.microsoft.com/office/powerpoint/2010/main" val="3079420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正方形/長方形 6"/>
          <p:cNvSpPr/>
          <p:nvPr userDrawn="1"/>
        </p:nvSpPr>
        <p:spPr>
          <a:xfrm>
            <a:off x="0" y="1000112"/>
            <a:ext cx="9906000" cy="45719"/>
          </a:xfrm>
          <a:prstGeom prst="rect">
            <a:avLst/>
          </a:prstGeom>
          <a:gradFill>
            <a:gsLst>
              <a:gs pos="95000">
                <a:srgbClr val="FDFFAF"/>
              </a:gs>
              <a:gs pos="0">
                <a:srgbClr val="FF0000"/>
              </a:gs>
              <a:gs pos="1000">
                <a:srgbClr val="FFA62A"/>
              </a:gs>
              <a:gs pos="3000">
                <a:srgbClr val="FFEB53"/>
              </a:gs>
            </a:gsLst>
            <a:lin ang="0" scaled="1"/>
          </a:gradFill>
          <a:ln w="19050" cap="rnd">
            <a:gradFill flip="none" rotWithShape="1">
              <a:gsLst>
                <a:gs pos="0">
                  <a:srgbClr val="FF0000"/>
                </a:gs>
                <a:gs pos="5000">
                  <a:srgbClr val="FFEB53"/>
                </a:gs>
                <a:gs pos="100000">
                  <a:schemeClr val="bg1"/>
                </a:gs>
                <a:gs pos="2000">
                  <a:srgbClr val="FFC000"/>
                </a:gs>
                <a:gs pos="95000">
                  <a:srgbClr val="FDFFAF"/>
                </a:gs>
              </a:gsLst>
              <a:lin ang="0" scaled="1"/>
              <a:tileRect/>
            </a:gra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プレースホルダー 1"/>
          <p:cNvSpPr>
            <a:spLocks noGrp="1"/>
          </p:cNvSpPr>
          <p:nvPr>
            <p:ph type="title"/>
          </p:nvPr>
        </p:nvSpPr>
        <p:spPr>
          <a:xfrm>
            <a:off x="495300" y="274640"/>
            <a:ext cx="8915400" cy="725471"/>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495300" y="1600202"/>
            <a:ext cx="8915400" cy="4525963"/>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1FB5A3-9AA1-4097-862D-59D6F6BBBE46}" type="datetimeFigureOut">
              <a:rPr kumimoji="1" lang="ja-JP" altLang="en-US" smtClean="0"/>
              <a:pPr/>
              <a:t>2014/07/17</a:t>
            </a:fld>
            <a:endParaRPr kumimoji="1" lang="ja-JP" altLang="en-US"/>
          </a:p>
        </p:txBody>
      </p:sp>
      <p:sp>
        <p:nvSpPr>
          <p:cNvPr id="5" name="フッター プレースホルダー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50AD9E-12A0-4D56-AEFD-889116F544DF}" type="slidenum">
              <a:rPr kumimoji="1" lang="ja-JP" altLang="en-US" smtClean="0"/>
              <a:pPr/>
              <a:t>‹#›</a:t>
            </a:fld>
            <a:endParaRPr kumimoji="1" lang="ja-JP" altLang="en-US"/>
          </a:p>
        </p:txBody>
      </p:sp>
    </p:spTree>
    <p:extLst>
      <p:ext uri="{BB962C8B-B14F-4D97-AF65-F5344CB8AC3E}">
        <p14:creationId xmlns:p14="http://schemas.microsoft.com/office/powerpoint/2010/main" val="13064447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751067"/>
            <a:ext cx="8420100" cy="1470025"/>
          </a:xfrm>
        </p:spPr>
        <p:txBody>
          <a:bodyPr/>
          <a:lstStyle/>
          <a:p>
            <a:r>
              <a:rPr lang="ja-JP" altLang="en-US" dirty="0" smtClean="0"/>
              <a:t>ＰＶ－あんしん補償パックの</a:t>
            </a:r>
            <a:r>
              <a:rPr lang="en-US" altLang="ja-JP" dirty="0" smtClean="0"/>
              <a:t/>
            </a:r>
            <a:br>
              <a:rPr lang="en-US" altLang="ja-JP" dirty="0" smtClean="0"/>
            </a:br>
            <a:r>
              <a:rPr lang="en-US" altLang="ja-JP" dirty="0" smtClean="0"/>
              <a:t>Q&amp;A</a:t>
            </a:r>
            <a:endParaRPr kumimoji="1" lang="ja-JP" altLang="en-US" dirty="0"/>
          </a:p>
        </p:txBody>
      </p:sp>
    </p:spTree>
    <p:extLst>
      <p:ext uri="{BB962C8B-B14F-4D97-AF65-F5344CB8AC3E}">
        <p14:creationId xmlns:p14="http://schemas.microsoft.com/office/powerpoint/2010/main" val="402719584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スライド番号プレースホルダ 3"/>
          <p:cNvSpPr>
            <a:spLocks noGrp="1"/>
          </p:cNvSpPr>
          <p:nvPr>
            <p:ph type="sldNum" sz="quarter" idx="10"/>
          </p:nvPr>
        </p:nvSpPr>
        <p:spPr>
          <a:noFill/>
        </p:spPr>
        <p:txBody>
          <a:bodyPr/>
          <a:lstStyle/>
          <a:p>
            <a:fld id="{45AAB590-6B1A-42DD-A004-10802120C4A2}" type="slidenum">
              <a:rPr lang="en-US" altLang="ja-JP" smtClean="0"/>
              <a:pPr/>
              <a:t>2</a:t>
            </a:fld>
            <a:endParaRPr lang="en-US" altLang="ja-JP" dirty="0"/>
          </a:p>
        </p:txBody>
      </p:sp>
      <p:sp>
        <p:nvSpPr>
          <p:cNvPr id="18435" name="Rectangle 2"/>
          <p:cNvSpPr>
            <a:spLocks noGrp="1" noChangeArrowheads="1"/>
          </p:cNvSpPr>
          <p:nvPr>
            <p:ph type="title"/>
          </p:nvPr>
        </p:nvSpPr>
        <p:spPr>
          <a:xfrm>
            <a:off x="464312" y="236542"/>
            <a:ext cx="8899984" cy="763569"/>
          </a:xfrm>
        </p:spPr>
        <p:txBody>
          <a:bodyPr>
            <a:noAutofit/>
          </a:bodyPr>
          <a:lstStyle/>
          <a:p>
            <a:pPr algn="ctr" eaLnBrk="1" hangingPunct="1"/>
            <a:r>
              <a:rPr lang="ja-JP" altLang="en-US" sz="2400" dirty="0" smtClean="0">
                <a:latin typeface="HG創英角ｺﾞｼｯｸUB" pitchFamily="49" charset="-128"/>
                <a:ea typeface="HG丸ｺﾞｼｯｸM-PRO" pitchFamily="50" charset="-128"/>
              </a:rPr>
              <a:t>事故発生から保険金ご請求まで（全件付保方式の場合）</a:t>
            </a:r>
            <a:endParaRPr lang="ja-JP" altLang="en-US" sz="1600" dirty="0" smtClean="0">
              <a:ea typeface="HG丸ｺﾞｼｯｸM-PRO" pitchFamily="50" charset="-128"/>
            </a:endParaRPr>
          </a:p>
        </p:txBody>
      </p:sp>
      <p:sp>
        <p:nvSpPr>
          <p:cNvPr id="18436" name="Rectangle 3"/>
          <p:cNvSpPr>
            <a:spLocks noGrp="1" noChangeArrowheads="1"/>
          </p:cNvSpPr>
          <p:nvPr>
            <p:ph type="body" idx="1"/>
          </p:nvPr>
        </p:nvSpPr>
        <p:spPr>
          <a:xfrm>
            <a:off x="116463" y="3717033"/>
            <a:ext cx="9673075" cy="2520280"/>
          </a:xfrm>
          <a:solidFill>
            <a:srgbClr val="FDFFAF"/>
          </a:solidFill>
          <a:ln w="38100">
            <a:solidFill>
              <a:srgbClr val="FFC000"/>
            </a:solidFill>
          </a:ln>
        </p:spPr>
        <p:txBody>
          <a:bodyPr>
            <a:noAutofit/>
          </a:bodyPr>
          <a:lstStyle/>
          <a:p>
            <a:pPr eaLnBrk="1" hangingPunct="1">
              <a:buNone/>
            </a:pPr>
            <a:r>
              <a:rPr lang="en-US" altLang="ja-JP" sz="1050" dirty="0" smtClean="0"/>
              <a:t>①</a:t>
            </a:r>
            <a:r>
              <a:rPr lang="ja-JP" altLang="en-US" sz="1050" dirty="0" smtClean="0"/>
              <a:t>：ご購入者様からの事故のご連絡に基づき、</a:t>
            </a:r>
            <a:r>
              <a:rPr lang="en-US" altLang="ja-JP" sz="1050" dirty="0" smtClean="0"/>
              <a:t>『○○</a:t>
            </a:r>
            <a:r>
              <a:rPr lang="ja-JP" altLang="en-US" sz="1050" dirty="0" smtClean="0"/>
              <a:t>太陽光発電システム物損補償制度事故状況報告書（以下「事故報告書」といいます。）</a:t>
            </a:r>
            <a:r>
              <a:rPr lang="en-US" altLang="ja-JP" sz="1050" dirty="0" smtClean="0"/>
              <a:t>』</a:t>
            </a:r>
            <a:r>
              <a:rPr lang="ja-JP" altLang="en-US" sz="1050" dirty="0" smtClean="0"/>
              <a:t>にご記入下さい。</a:t>
            </a:r>
            <a:endParaRPr lang="en-US" altLang="ja-JP" sz="1050" dirty="0" smtClean="0"/>
          </a:p>
          <a:p>
            <a:pPr eaLnBrk="1" hangingPunct="1">
              <a:buNone/>
            </a:pPr>
            <a:r>
              <a:rPr lang="ja-JP" altLang="en-US" sz="1050" dirty="0" smtClean="0"/>
              <a:t>　　同時に事故状況が分かるように写真撮影（破損部分、全体）をお願いいたします。</a:t>
            </a:r>
          </a:p>
          <a:p>
            <a:pPr>
              <a:buNone/>
            </a:pPr>
            <a:r>
              <a:rPr lang="ja-JP" altLang="en-US" sz="1050" dirty="0" smtClean="0"/>
              <a:t>②：御社からＰＶ－ＦＣＴＥＣ宛に事故報告書の送付（メール・ＦＡＸ等）いただき、①で撮影しました写真も合わせてご送付をお願いいたします。</a:t>
            </a:r>
            <a:endParaRPr lang="en-US" altLang="ja-JP" sz="1050" dirty="0" smtClean="0"/>
          </a:p>
          <a:p>
            <a:pPr>
              <a:buNone/>
            </a:pPr>
            <a:r>
              <a:rPr lang="ja-JP" altLang="en-US" sz="1050" dirty="0" smtClean="0"/>
              <a:t>　　ＰＶ－ＦＣＴＥＣより国内大手損害保険会社へ報告いたします。</a:t>
            </a:r>
          </a:p>
          <a:p>
            <a:pPr>
              <a:buNone/>
            </a:pPr>
            <a:r>
              <a:rPr lang="ja-JP" altLang="en-US" sz="1050" dirty="0" smtClean="0"/>
              <a:t>③：ご購入者様へ御社等が修理見積を行い、ＰＶ－ＦＣＴＥＣ宛にＦＡＸ等でご送信下さい。ＰＶ－ＦＣＴＥＣより国内大手損害保険会社へ報告いたします。</a:t>
            </a:r>
            <a:endParaRPr lang="en-US" altLang="ja-JP" sz="1050" dirty="0" smtClean="0"/>
          </a:p>
          <a:p>
            <a:pPr>
              <a:buNone/>
            </a:pPr>
            <a:r>
              <a:rPr lang="ja-JP" altLang="en-US" sz="1050" dirty="0" smtClean="0"/>
              <a:t>　　保険会社は事故報告書・写真・修理見積の内容を確認します。（保険金算出査定を行います）</a:t>
            </a:r>
          </a:p>
          <a:p>
            <a:pPr eaLnBrk="1" hangingPunct="1">
              <a:buNone/>
            </a:pPr>
            <a:r>
              <a:rPr lang="ja-JP" altLang="en-US" sz="1050" dirty="0" smtClean="0"/>
              <a:t>④：（必要に応じて）事故状況確認のため、国内大手損害保険会社による現地調査を実施いたします。</a:t>
            </a:r>
          </a:p>
          <a:p>
            <a:pPr eaLnBrk="1" hangingPunct="1">
              <a:buNone/>
            </a:pPr>
            <a:r>
              <a:rPr lang="ja-JP" altLang="en-US" sz="1050" dirty="0" smtClean="0"/>
              <a:t>⑤：御社修理を実施する工務店等）からご購入者様の機器に対する代品の交付または修繕を実施していただきます。</a:t>
            </a:r>
            <a:r>
              <a:rPr lang="en-US" altLang="ja-JP" sz="1050" dirty="0" smtClean="0"/>
              <a:t>※</a:t>
            </a:r>
            <a:endParaRPr lang="ja-JP" altLang="en-US" sz="1050" dirty="0" smtClean="0"/>
          </a:p>
          <a:p>
            <a:pPr>
              <a:buNone/>
            </a:pPr>
            <a:r>
              <a:rPr lang="ja-JP" altLang="en-US" sz="1050" dirty="0" smtClean="0"/>
              <a:t>⑥：保険金請求書に御社がご署名、ご捺印をいただき、保険金受取のための御社口座をご指定の上、ご購入者様からの委任状（保険金請求権の譲渡）と合</a:t>
            </a:r>
            <a:endParaRPr lang="en-US" altLang="ja-JP" sz="1050" dirty="0" smtClean="0"/>
          </a:p>
          <a:p>
            <a:pPr>
              <a:buNone/>
            </a:pPr>
            <a:r>
              <a:rPr lang="ja-JP" altLang="en-US" sz="1050" dirty="0" smtClean="0"/>
              <a:t>　　わせてＰＶ－ＦＣＴＥＣ宛にご郵送いただきます。　ＰＶ－ＦＣＴＥＣより国内大手損害保険会社へ保険金支払い請求を行います。</a:t>
            </a:r>
            <a:endParaRPr lang="ja-JP" altLang="en-US" sz="1050" u="sng" dirty="0" smtClean="0"/>
          </a:p>
          <a:p>
            <a:pPr>
              <a:buNone/>
            </a:pPr>
            <a:r>
              <a:rPr lang="ja-JP" altLang="en-US" sz="1050" dirty="0" smtClean="0"/>
              <a:t>⑦：保険金請求書に基づき、</a:t>
            </a:r>
            <a:r>
              <a:rPr lang="ja-JP" altLang="en-US" sz="1050" dirty="0"/>
              <a:t>御社</a:t>
            </a:r>
            <a:r>
              <a:rPr lang="ja-JP" altLang="en-US" sz="1050" dirty="0" smtClean="0"/>
              <a:t>様のご指定の口座に保険金をお支払いいたします。（保険金請求権を譲渡しないご購入者様には、修繕または代品</a:t>
            </a:r>
            <a:endParaRPr lang="en-US" altLang="ja-JP" sz="1050" dirty="0" smtClean="0"/>
          </a:p>
          <a:p>
            <a:pPr>
              <a:buNone/>
            </a:pPr>
            <a:r>
              <a:rPr lang="ja-JP" altLang="en-US" sz="1050" dirty="0" smtClean="0"/>
              <a:t>　　に代えて損害保険金に相当する金額を保険会社よりお支払いします。（上図⑧⑨）</a:t>
            </a:r>
            <a:endParaRPr lang="en-US" altLang="ja-JP" sz="1050" dirty="0" smtClean="0"/>
          </a:p>
          <a:p>
            <a:pPr>
              <a:buNone/>
            </a:pPr>
            <a:r>
              <a:rPr lang="en-US" altLang="ja-JP" sz="1050" dirty="0" smtClean="0"/>
              <a:t>※</a:t>
            </a:r>
            <a:r>
              <a:rPr lang="ja-JP" altLang="en-US" sz="1050" dirty="0" smtClean="0"/>
              <a:t>：損害拡大防止の観点から、修理は先行して行ってもかまいません。但し、写真撮影等は確実にお願いします。</a:t>
            </a:r>
            <a:endParaRPr lang="en-US" altLang="ja-JP" sz="1050" dirty="0" smtClean="0"/>
          </a:p>
          <a:p>
            <a:pPr>
              <a:buNone/>
            </a:pPr>
            <a:endParaRPr lang="ja-JP" altLang="en-US" sz="1050" dirty="0" smtClean="0"/>
          </a:p>
        </p:txBody>
      </p:sp>
      <p:sp>
        <p:nvSpPr>
          <p:cNvPr id="18437" name="Rectangle 4"/>
          <p:cNvSpPr>
            <a:spLocks noChangeArrowheads="1"/>
          </p:cNvSpPr>
          <p:nvPr/>
        </p:nvSpPr>
        <p:spPr bwMode="auto">
          <a:xfrm>
            <a:off x="1208584" y="1393160"/>
            <a:ext cx="1866900" cy="169277"/>
          </a:xfrm>
          <a:prstGeom prst="rect">
            <a:avLst/>
          </a:prstGeom>
          <a:noFill/>
          <a:ln w="9525">
            <a:noFill/>
            <a:miter lim="800000"/>
            <a:headEnd/>
            <a:tailEnd/>
          </a:ln>
        </p:spPr>
        <p:txBody>
          <a:bodyPr lIns="0" tIns="0" rIns="0" bIns="0">
            <a:spAutoFit/>
          </a:bodyPr>
          <a:lstStyle/>
          <a:p>
            <a:pPr eaLnBrk="1" hangingPunct="1"/>
            <a:r>
              <a:rPr lang="en-US" altLang="ja-JP" sz="1100" dirty="0">
                <a:solidFill>
                  <a:srgbClr val="000000"/>
                </a:solidFill>
                <a:latin typeface="HG創英角ｺﾞｼｯｸUB" pitchFamily="49" charset="-128"/>
              </a:rPr>
              <a:t>①</a:t>
            </a:r>
            <a:r>
              <a:rPr lang="ja-JP" altLang="en-US" sz="1100" dirty="0">
                <a:solidFill>
                  <a:srgbClr val="000000"/>
                </a:solidFill>
                <a:latin typeface="HG創英角ｺﾞｼｯｸUB" pitchFamily="49" charset="-128"/>
              </a:rPr>
              <a:t>被害連絡（事故報告書）</a:t>
            </a:r>
            <a:endParaRPr lang="ja-JP" altLang="en-US" sz="1400" dirty="0">
              <a:latin typeface="HG創英角ｺﾞｼｯｸUB" pitchFamily="49" charset="-128"/>
            </a:endParaRPr>
          </a:p>
        </p:txBody>
      </p:sp>
      <p:sp>
        <p:nvSpPr>
          <p:cNvPr id="18438" name="Rectangle 5"/>
          <p:cNvSpPr>
            <a:spLocks noChangeArrowheads="1"/>
          </p:cNvSpPr>
          <p:nvPr/>
        </p:nvSpPr>
        <p:spPr bwMode="auto">
          <a:xfrm>
            <a:off x="4000156" y="2848959"/>
            <a:ext cx="1820059" cy="169277"/>
          </a:xfrm>
          <a:prstGeom prst="rect">
            <a:avLst/>
          </a:prstGeom>
          <a:noFill/>
          <a:ln w="9525">
            <a:noFill/>
            <a:miter lim="800000"/>
            <a:headEnd/>
            <a:tailEnd/>
          </a:ln>
        </p:spPr>
        <p:txBody>
          <a:bodyPr wrap="none" lIns="0" tIns="0" rIns="0" bIns="0">
            <a:spAutoFit/>
          </a:bodyPr>
          <a:lstStyle/>
          <a:p>
            <a:pPr eaLnBrk="1" hangingPunct="1"/>
            <a:r>
              <a:rPr lang="en-US" altLang="ja-JP" sz="1100" dirty="0">
                <a:solidFill>
                  <a:srgbClr val="000000"/>
                </a:solidFill>
                <a:latin typeface="HG創英角ｺﾞｼｯｸUB" pitchFamily="49" charset="-128"/>
              </a:rPr>
              <a:t>④</a:t>
            </a:r>
            <a:r>
              <a:rPr lang="ja-JP" altLang="en-US" sz="1100" dirty="0">
                <a:solidFill>
                  <a:srgbClr val="000000"/>
                </a:solidFill>
                <a:latin typeface="HG創英角ｺﾞｼｯｸUB" pitchFamily="49" charset="-128"/>
              </a:rPr>
              <a:t>事故現場調査（必要な場合）</a:t>
            </a:r>
            <a:endParaRPr lang="ja-JP" altLang="en-US" sz="1100" dirty="0">
              <a:latin typeface="HG創英角ｺﾞｼｯｸUB" pitchFamily="49" charset="-128"/>
            </a:endParaRPr>
          </a:p>
        </p:txBody>
      </p:sp>
      <p:sp>
        <p:nvSpPr>
          <p:cNvPr id="18439" name="Rectangle 6"/>
          <p:cNvSpPr>
            <a:spLocks noChangeArrowheads="1"/>
          </p:cNvSpPr>
          <p:nvPr/>
        </p:nvSpPr>
        <p:spPr bwMode="auto">
          <a:xfrm>
            <a:off x="1230814" y="1857379"/>
            <a:ext cx="1410643" cy="169277"/>
          </a:xfrm>
          <a:prstGeom prst="rect">
            <a:avLst/>
          </a:prstGeom>
          <a:noFill/>
          <a:ln w="9525">
            <a:noFill/>
            <a:miter lim="800000"/>
            <a:headEnd/>
            <a:tailEnd/>
          </a:ln>
        </p:spPr>
        <p:txBody>
          <a:bodyPr wrap="none" lIns="0" tIns="0" rIns="0" bIns="0">
            <a:spAutoFit/>
          </a:bodyPr>
          <a:lstStyle/>
          <a:p>
            <a:pPr eaLnBrk="1" hangingPunct="1"/>
            <a:r>
              <a:rPr lang="en-US" altLang="ja-JP" sz="1100" dirty="0">
                <a:solidFill>
                  <a:srgbClr val="000000"/>
                </a:solidFill>
                <a:latin typeface="HG創英角ｺﾞｼｯｸUB" pitchFamily="49" charset="-128"/>
              </a:rPr>
              <a:t>③</a:t>
            </a:r>
            <a:r>
              <a:rPr lang="ja-JP" altLang="en-US" sz="1100" dirty="0">
                <a:solidFill>
                  <a:srgbClr val="000000"/>
                </a:solidFill>
                <a:latin typeface="HG創英角ｺﾞｼｯｸUB" pitchFamily="49" charset="-128"/>
              </a:rPr>
              <a:t>修理調査＆修理見積</a:t>
            </a:r>
            <a:endParaRPr lang="ja-JP" altLang="en-US" sz="1100" dirty="0">
              <a:latin typeface="HG創英角ｺﾞｼｯｸUB" pitchFamily="49" charset="-128"/>
            </a:endParaRPr>
          </a:p>
        </p:txBody>
      </p:sp>
      <p:sp>
        <p:nvSpPr>
          <p:cNvPr id="18440" name="Rectangle 7"/>
          <p:cNvSpPr>
            <a:spLocks noChangeArrowheads="1"/>
          </p:cNvSpPr>
          <p:nvPr/>
        </p:nvSpPr>
        <p:spPr bwMode="auto">
          <a:xfrm>
            <a:off x="1219702" y="2396632"/>
            <a:ext cx="1549400" cy="169277"/>
          </a:xfrm>
          <a:prstGeom prst="rect">
            <a:avLst/>
          </a:prstGeom>
          <a:noFill/>
          <a:ln w="9525">
            <a:noFill/>
            <a:miter lim="800000"/>
            <a:headEnd/>
            <a:tailEnd/>
          </a:ln>
        </p:spPr>
        <p:txBody>
          <a:bodyPr lIns="0" tIns="0" rIns="0" bIns="0">
            <a:spAutoFit/>
          </a:bodyPr>
          <a:lstStyle/>
          <a:p>
            <a:pPr eaLnBrk="1" hangingPunct="1"/>
            <a:r>
              <a:rPr lang="en-US" altLang="ja-JP" sz="1100" dirty="0">
                <a:solidFill>
                  <a:srgbClr val="000000"/>
                </a:solidFill>
                <a:latin typeface="HG創英角ｺﾞｼｯｸUB" pitchFamily="49" charset="-128"/>
              </a:rPr>
              <a:t>⑤</a:t>
            </a:r>
            <a:r>
              <a:rPr lang="ja-JP" altLang="en-US" sz="1100" dirty="0">
                <a:solidFill>
                  <a:srgbClr val="000000"/>
                </a:solidFill>
                <a:latin typeface="HG創英角ｺﾞｼｯｸUB" pitchFamily="49" charset="-128"/>
              </a:rPr>
              <a:t>修理実施（代品交付）</a:t>
            </a:r>
            <a:endParaRPr lang="ja-JP" altLang="en-US" sz="1100" dirty="0">
              <a:latin typeface="HG創英角ｺﾞｼｯｸUB" pitchFamily="49" charset="-128"/>
            </a:endParaRPr>
          </a:p>
        </p:txBody>
      </p:sp>
      <p:sp>
        <p:nvSpPr>
          <p:cNvPr id="18441" name="Text Box 9"/>
          <p:cNvSpPr txBox="1">
            <a:spLocks noChangeArrowheads="1"/>
          </p:cNvSpPr>
          <p:nvPr/>
        </p:nvSpPr>
        <p:spPr bwMode="auto">
          <a:xfrm>
            <a:off x="6177817" y="1131872"/>
            <a:ext cx="569387" cy="1573861"/>
          </a:xfrm>
          <a:prstGeom prst="rect">
            <a:avLst/>
          </a:prstGeom>
          <a:solidFill>
            <a:srgbClr val="FDFFAF"/>
          </a:solidFill>
          <a:ln w="38100">
            <a:solidFill>
              <a:srgbClr val="FFC000"/>
            </a:solidFill>
            <a:miter lim="800000"/>
            <a:headEnd/>
            <a:tailEnd/>
          </a:ln>
        </p:spPr>
        <p:txBody>
          <a:bodyPr vert="wordArtVertRtl" wrap="square">
            <a:spAutoFit/>
          </a:bodyPr>
          <a:lstStyle/>
          <a:p>
            <a:pPr algn="ctr" eaLnBrk="1" hangingPunct="1"/>
            <a:r>
              <a:rPr lang="en-US" altLang="ja-JP" sz="1100" b="1" dirty="0" smtClean="0">
                <a:latin typeface="ＭＳ Ｐゴシック" panose="020B0600070205080204" pitchFamily="50" charset="-128"/>
                <a:ea typeface="ＭＳ Ｐゴシック" panose="020B0600070205080204" pitchFamily="50" charset="-128"/>
              </a:rPr>
              <a:t>PV</a:t>
            </a:r>
            <a:r>
              <a:rPr lang="en-US" altLang="ja-JP" sz="1100" b="1" dirty="0">
                <a:latin typeface="ＭＳ Ｐゴシック" panose="020B0600070205080204" pitchFamily="50" charset="-128"/>
                <a:ea typeface="ＭＳ Ｐゴシック" panose="020B0600070205080204" pitchFamily="50" charset="-128"/>
              </a:rPr>
              <a:t>‐</a:t>
            </a:r>
            <a:r>
              <a:rPr lang="en-US" altLang="ja-JP" sz="1100" b="1" dirty="0" smtClean="0">
                <a:latin typeface="ＭＳ Ｐゴシック" panose="020B0600070205080204" pitchFamily="50" charset="-128"/>
                <a:ea typeface="ＭＳ Ｐゴシック" panose="020B0600070205080204" pitchFamily="50" charset="-128"/>
              </a:rPr>
              <a:t>FCTEC</a:t>
            </a:r>
            <a:endParaRPr lang="ja-JP" altLang="en-US" sz="1100" b="1" dirty="0" smtClean="0">
              <a:latin typeface="ＭＳ Ｐゴシック" panose="020B0600070205080204" pitchFamily="50" charset="-128"/>
              <a:ea typeface="ＭＳ Ｐゴシック" panose="020B0600070205080204" pitchFamily="50" charset="-128"/>
            </a:endParaRPr>
          </a:p>
          <a:p>
            <a:pPr algn="ctr" eaLnBrk="1" hangingPunct="1"/>
            <a:r>
              <a:rPr lang="ja-JP" altLang="en-US" sz="1400" dirty="0" smtClean="0">
                <a:latin typeface="HG創英角ｺﾞｼｯｸUB" pitchFamily="49" charset="-128"/>
              </a:rPr>
              <a:t>（契約者）</a:t>
            </a:r>
            <a:endParaRPr lang="ja-JP" altLang="en-US" sz="1400" dirty="0">
              <a:latin typeface="HG創英角ｺﾞｼｯｸUB" pitchFamily="49" charset="-128"/>
            </a:endParaRPr>
          </a:p>
        </p:txBody>
      </p:sp>
      <p:sp>
        <p:nvSpPr>
          <p:cNvPr id="18442" name="Text Box 10"/>
          <p:cNvSpPr txBox="1">
            <a:spLocks noChangeArrowheads="1"/>
          </p:cNvSpPr>
          <p:nvPr/>
        </p:nvSpPr>
        <p:spPr bwMode="auto">
          <a:xfrm>
            <a:off x="206658" y="1131873"/>
            <a:ext cx="615553" cy="2511491"/>
          </a:xfrm>
          <a:prstGeom prst="rect">
            <a:avLst/>
          </a:prstGeom>
          <a:solidFill>
            <a:srgbClr val="FDFFAF"/>
          </a:solidFill>
          <a:ln w="38100">
            <a:solidFill>
              <a:srgbClr val="FFC000"/>
            </a:solidFill>
            <a:miter lim="800000"/>
            <a:headEnd/>
            <a:tailEnd/>
          </a:ln>
        </p:spPr>
        <p:txBody>
          <a:bodyPr vert="eaVert" wrap="square">
            <a:spAutoFit/>
          </a:bodyPr>
          <a:lstStyle/>
          <a:p>
            <a:pPr algn="ctr" eaLnBrk="1" hangingPunct="1"/>
            <a:r>
              <a:rPr lang="ja-JP" altLang="en-US" sz="1400" dirty="0">
                <a:latin typeface="HG創英角ｺﾞｼｯｸUB" pitchFamily="49" charset="-128"/>
              </a:rPr>
              <a:t>ご購入者様</a:t>
            </a:r>
          </a:p>
          <a:p>
            <a:pPr algn="ctr" eaLnBrk="1" hangingPunct="1"/>
            <a:r>
              <a:rPr lang="ja-JP" altLang="en-US" sz="1400" dirty="0">
                <a:latin typeface="HG創英角ｺﾞｼｯｸUB" pitchFamily="49" charset="-128"/>
              </a:rPr>
              <a:t>（被保険者）</a:t>
            </a:r>
          </a:p>
        </p:txBody>
      </p:sp>
      <p:sp>
        <p:nvSpPr>
          <p:cNvPr id="18443" name="Text Box 11"/>
          <p:cNvSpPr txBox="1">
            <a:spLocks noChangeArrowheads="1"/>
          </p:cNvSpPr>
          <p:nvPr/>
        </p:nvSpPr>
        <p:spPr bwMode="auto">
          <a:xfrm>
            <a:off x="9354973" y="1131873"/>
            <a:ext cx="400110" cy="2511491"/>
          </a:xfrm>
          <a:prstGeom prst="rect">
            <a:avLst/>
          </a:prstGeom>
          <a:solidFill>
            <a:srgbClr val="FDFFAF"/>
          </a:solidFill>
          <a:ln w="38100">
            <a:solidFill>
              <a:srgbClr val="FFC000"/>
            </a:solidFill>
            <a:miter lim="800000"/>
            <a:headEnd/>
            <a:tailEnd/>
          </a:ln>
        </p:spPr>
        <p:txBody>
          <a:bodyPr vert="eaVert" wrap="square">
            <a:spAutoFit/>
          </a:bodyPr>
          <a:lstStyle/>
          <a:p>
            <a:pPr algn="ctr" eaLnBrk="1" hangingPunct="1"/>
            <a:r>
              <a:rPr lang="ja-JP" altLang="en-US" sz="1400" dirty="0" smtClean="0">
                <a:latin typeface="HG創英角ｺﾞｼｯｸUB" pitchFamily="49" charset="-128"/>
              </a:rPr>
              <a:t>国内大手損害保険会社</a:t>
            </a:r>
            <a:endParaRPr lang="ja-JP" altLang="en-US" sz="1400" dirty="0">
              <a:latin typeface="HG創英角ｺﾞｼｯｸUB" pitchFamily="49" charset="-128"/>
            </a:endParaRPr>
          </a:p>
        </p:txBody>
      </p:sp>
      <p:sp>
        <p:nvSpPr>
          <p:cNvPr id="18444" name="Line 12"/>
          <p:cNvSpPr>
            <a:spLocks noChangeShapeType="1"/>
          </p:cNvSpPr>
          <p:nvPr/>
        </p:nvSpPr>
        <p:spPr bwMode="auto">
          <a:xfrm>
            <a:off x="838083" y="1340771"/>
            <a:ext cx="2214136" cy="823"/>
          </a:xfrm>
          <a:prstGeom prst="line">
            <a:avLst/>
          </a:prstGeom>
          <a:noFill/>
          <a:ln w="19050">
            <a:solidFill>
              <a:schemeClr val="tx1"/>
            </a:solidFill>
            <a:round/>
            <a:headEnd/>
            <a:tailEnd type="triangle" w="lg" len="lg"/>
          </a:ln>
        </p:spPr>
        <p:txBody>
          <a:bodyPr wrap="none" anchor="ctr"/>
          <a:lstStyle/>
          <a:p>
            <a:endParaRPr lang="ja-JP" altLang="en-US"/>
          </a:p>
        </p:txBody>
      </p:sp>
      <p:sp>
        <p:nvSpPr>
          <p:cNvPr id="18445" name="Line 14"/>
          <p:cNvSpPr>
            <a:spLocks noChangeShapeType="1"/>
          </p:cNvSpPr>
          <p:nvPr/>
        </p:nvSpPr>
        <p:spPr bwMode="auto">
          <a:xfrm>
            <a:off x="838082" y="2345657"/>
            <a:ext cx="2242710" cy="8025"/>
          </a:xfrm>
          <a:prstGeom prst="line">
            <a:avLst/>
          </a:prstGeom>
          <a:noFill/>
          <a:ln w="19050">
            <a:solidFill>
              <a:schemeClr val="tx1"/>
            </a:solidFill>
            <a:round/>
            <a:headEnd type="triangle" w="lg" len="lg"/>
            <a:tailEnd type="none" w="lg" len="lg"/>
          </a:ln>
        </p:spPr>
        <p:txBody>
          <a:bodyPr wrap="none" anchor="ctr"/>
          <a:lstStyle/>
          <a:p>
            <a:endParaRPr lang="ja-JP" altLang="en-US"/>
          </a:p>
        </p:txBody>
      </p:sp>
      <p:sp>
        <p:nvSpPr>
          <p:cNvPr id="18446" name="Line 15"/>
          <p:cNvSpPr>
            <a:spLocks noChangeShapeType="1"/>
          </p:cNvSpPr>
          <p:nvPr/>
        </p:nvSpPr>
        <p:spPr bwMode="auto">
          <a:xfrm>
            <a:off x="822207" y="2780931"/>
            <a:ext cx="8470850" cy="10129"/>
          </a:xfrm>
          <a:prstGeom prst="line">
            <a:avLst/>
          </a:prstGeom>
          <a:noFill/>
          <a:ln w="19050">
            <a:solidFill>
              <a:schemeClr val="tx1"/>
            </a:solidFill>
            <a:prstDash val="sysDot"/>
            <a:round/>
            <a:headEnd type="triangle" w="lg" len="lg"/>
            <a:tailEnd type="none" w="lg" len="lg"/>
          </a:ln>
        </p:spPr>
        <p:txBody>
          <a:bodyPr wrap="none" anchor="ctr"/>
          <a:lstStyle/>
          <a:p>
            <a:endParaRPr lang="ja-JP" altLang="en-US"/>
          </a:p>
        </p:txBody>
      </p:sp>
      <p:sp>
        <p:nvSpPr>
          <p:cNvPr id="18447" name="Rectangle 16"/>
          <p:cNvSpPr>
            <a:spLocks noChangeArrowheads="1"/>
          </p:cNvSpPr>
          <p:nvPr/>
        </p:nvSpPr>
        <p:spPr bwMode="auto">
          <a:xfrm>
            <a:off x="7583175" y="1387519"/>
            <a:ext cx="892587" cy="169277"/>
          </a:xfrm>
          <a:prstGeom prst="rect">
            <a:avLst/>
          </a:prstGeom>
          <a:noFill/>
          <a:ln w="9525">
            <a:noFill/>
            <a:miter lim="800000"/>
            <a:headEnd/>
            <a:tailEnd/>
          </a:ln>
        </p:spPr>
        <p:txBody>
          <a:bodyPr wrap="square" lIns="0" tIns="0" rIns="0" bIns="0">
            <a:spAutoFit/>
          </a:bodyPr>
          <a:lstStyle/>
          <a:p>
            <a:pPr eaLnBrk="1" hangingPunct="1"/>
            <a:r>
              <a:rPr lang="en-US" altLang="ja-JP" sz="1100" dirty="0">
                <a:solidFill>
                  <a:srgbClr val="000000"/>
                </a:solidFill>
                <a:latin typeface="HG創英角ｺﾞｼｯｸUB" pitchFamily="49" charset="-128"/>
              </a:rPr>
              <a:t>②</a:t>
            </a:r>
            <a:r>
              <a:rPr lang="ja-JP" altLang="en-US" sz="1100" dirty="0">
                <a:solidFill>
                  <a:srgbClr val="000000"/>
                </a:solidFill>
                <a:latin typeface="HG創英角ｺﾞｼｯｸUB" pitchFamily="49" charset="-128"/>
              </a:rPr>
              <a:t>事故報告</a:t>
            </a:r>
            <a:endParaRPr lang="ja-JP" altLang="en-US" sz="1400" dirty="0">
              <a:latin typeface="HG創英角ｺﾞｼｯｸUB" pitchFamily="49" charset="-128"/>
            </a:endParaRPr>
          </a:p>
        </p:txBody>
      </p:sp>
      <p:sp>
        <p:nvSpPr>
          <p:cNvPr id="18448" name="Rectangle 17"/>
          <p:cNvSpPr>
            <a:spLocks noChangeArrowheads="1"/>
          </p:cNvSpPr>
          <p:nvPr/>
        </p:nvSpPr>
        <p:spPr bwMode="auto">
          <a:xfrm>
            <a:off x="7284931" y="1844679"/>
            <a:ext cx="1205458" cy="169277"/>
          </a:xfrm>
          <a:prstGeom prst="rect">
            <a:avLst/>
          </a:prstGeom>
          <a:noFill/>
          <a:ln w="9525">
            <a:noFill/>
            <a:miter lim="800000"/>
            <a:headEnd/>
            <a:tailEnd/>
          </a:ln>
        </p:spPr>
        <p:txBody>
          <a:bodyPr wrap="none" lIns="0" tIns="0" rIns="0" bIns="0">
            <a:spAutoFit/>
          </a:bodyPr>
          <a:lstStyle/>
          <a:p>
            <a:pPr eaLnBrk="1" hangingPunct="1"/>
            <a:r>
              <a:rPr lang="en-US" altLang="ja-JP" sz="1100" dirty="0">
                <a:solidFill>
                  <a:srgbClr val="000000"/>
                </a:solidFill>
                <a:latin typeface="HG創英角ｺﾞｼｯｸUB" pitchFamily="49" charset="-128"/>
              </a:rPr>
              <a:t>③</a:t>
            </a:r>
            <a:r>
              <a:rPr lang="ja-JP" altLang="en-US" sz="1100" dirty="0">
                <a:solidFill>
                  <a:srgbClr val="000000"/>
                </a:solidFill>
                <a:latin typeface="HG創英角ｺﾞｼｯｸUB" pitchFamily="49" charset="-128"/>
              </a:rPr>
              <a:t>修理見積・写真等</a:t>
            </a:r>
            <a:endParaRPr lang="ja-JP" altLang="en-US" sz="1100" dirty="0">
              <a:latin typeface="HG創英角ｺﾞｼｯｸUB" pitchFamily="49" charset="-128"/>
            </a:endParaRPr>
          </a:p>
        </p:txBody>
      </p:sp>
      <p:sp>
        <p:nvSpPr>
          <p:cNvPr id="18449" name="Rectangle 19"/>
          <p:cNvSpPr>
            <a:spLocks noChangeArrowheads="1"/>
          </p:cNvSpPr>
          <p:nvPr/>
        </p:nvSpPr>
        <p:spPr bwMode="auto">
          <a:xfrm>
            <a:off x="6978964" y="2427558"/>
            <a:ext cx="987450" cy="169277"/>
          </a:xfrm>
          <a:prstGeom prst="rect">
            <a:avLst/>
          </a:prstGeom>
          <a:noFill/>
          <a:ln w="9525">
            <a:noFill/>
            <a:miter lim="800000"/>
            <a:headEnd/>
            <a:tailEnd/>
          </a:ln>
        </p:spPr>
        <p:txBody>
          <a:bodyPr wrap="none" lIns="0" tIns="0" rIns="0" bIns="0">
            <a:spAutoFit/>
          </a:bodyPr>
          <a:lstStyle/>
          <a:p>
            <a:pPr eaLnBrk="1" hangingPunct="1"/>
            <a:r>
              <a:rPr lang="en-US" altLang="ja-JP" sz="1100" dirty="0">
                <a:solidFill>
                  <a:srgbClr val="000000"/>
                </a:solidFill>
                <a:latin typeface="HG創英角ｺﾞｼｯｸUB" pitchFamily="49" charset="-128"/>
              </a:rPr>
              <a:t>⑥</a:t>
            </a:r>
            <a:r>
              <a:rPr lang="ja-JP" altLang="en-US" sz="1100" dirty="0">
                <a:solidFill>
                  <a:srgbClr val="000000"/>
                </a:solidFill>
                <a:latin typeface="HG創英角ｺﾞｼｯｸUB" pitchFamily="49" charset="-128"/>
              </a:rPr>
              <a:t>保険金請求書</a:t>
            </a:r>
            <a:endParaRPr lang="ja-JP" altLang="en-US" sz="1400" dirty="0">
              <a:latin typeface="HG創英角ｺﾞｼｯｸUB" pitchFamily="49" charset="-128"/>
            </a:endParaRPr>
          </a:p>
        </p:txBody>
      </p:sp>
      <p:sp>
        <p:nvSpPr>
          <p:cNvPr id="18450" name="Rectangle 20"/>
          <p:cNvSpPr>
            <a:spLocks noChangeArrowheads="1"/>
          </p:cNvSpPr>
          <p:nvPr/>
        </p:nvSpPr>
        <p:spPr bwMode="auto">
          <a:xfrm>
            <a:off x="8173592" y="2429214"/>
            <a:ext cx="846386" cy="169277"/>
          </a:xfrm>
          <a:prstGeom prst="rect">
            <a:avLst/>
          </a:prstGeom>
          <a:noFill/>
          <a:ln w="9525">
            <a:noFill/>
            <a:miter lim="800000"/>
            <a:headEnd/>
            <a:tailEnd/>
          </a:ln>
        </p:spPr>
        <p:txBody>
          <a:bodyPr wrap="none" lIns="0" tIns="0" rIns="0" bIns="0">
            <a:spAutoFit/>
          </a:bodyPr>
          <a:lstStyle/>
          <a:p>
            <a:pPr eaLnBrk="1" hangingPunct="1"/>
            <a:r>
              <a:rPr lang="en-US" altLang="ja-JP" sz="1100" dirty="0">
                <a:solidFill>
                  <a:srgbClr val="000000"/>
                </a:solidFill>
                <a:latin typeface="HG創英角ｺﾞｼｯｸUB" pitchFamily="49" charset="-128"/>
              </a:rPr>
              <a:t>⑦</a:t>
            </a:r>
            <a:r>
              <a:rPr lang="ja-JP" altLang="en-US" sz="1100" dirty="0">
                <a:solidFill>
                  <a:srgbClr val="000000"/>
                </a:solidFill>
                <a:latin typeface="HG創英角ｺﾞｼｯｸUB" pitchFamily="49" charset="-128"/>
              </a:rPr>
              <a:t>保険金支払</a:t>
            </a:r>
            <a:endParaRPr lang="ja-JP" altLang="en-US" sz="1400" dirty="0">
              <a:latin typeface="HG創英角ｺﾞｼｯｸUB" pitchFamily="49" charset="-128"/>
            </a:endParaRPr>
          </a:p>
        </p:txBody>
      </p:sp>
      <p:sp>
        <p:nvSpPr>
          <p:cNvPr id="18451" name="Line 21"/>
          <p:cNvSpPr>
            <a:spLocks noChangeShapeType="1"/>
          </p:cNvSpPr>
          <p:nvPr/>
        </p:nvSpPr>
        <p:spPr bwMode="auto">
          <a:xfrm flipV="1">
            <a:off x="6775773" y="1338291"/>
            <a:ext cx="2588523" cy="1"/>
          </a:xfrm>
          <a:prstGeom prst="line">
            <a:avLst/>
          </a:prstGeom>
          <a:noFill/>
          <a:ln w="19050">
            <a:solidFill>
              <a:schemeClr val="tx1"/>
            </a:solidFill>
            <a:round/>
            <a:headEnd/>
            <a:tailEnd type="triangle" w="lg" len="lg"/>
          </a:ln>
        </p:spPr>
        <p:txBody>
          <a:bodyPr wrap="none" anchor="ctr"/>
          <a:lstStyle/>
          <a:p>
            <a:endParaRPr lang="ja-JP" altLang="en-US"/>
          </a:p>
        </p:txBody>
      </p:sp>
      <p:sp>
        <p:nvSpPr>
          <p:cNvPr id="18452" name="Line 23"/>
          <p:cNvSpPr>
            <a:spLocks noChangeShapeType="1"/>
          </p:cNvSpPr>
          <p:nvPr/>
        </p:nvSpPr>
        <p:spPr bwMode="auto">
          <a:xfrm>
            <a:off x="6775773" y="2337730"/>
            <a:ext cx="2541158" cy="6331"/>
          </a:xfrm>
          <a:prstGeom prst="line">
            <a:avLst/>
          </a:prstGeom>
          <a:noFill/>
          <a:ln w="19050">
            <a:solidFill>
              <a:schemeClr val="tx1"/>
            </a:solidFill>
            <a:round/>
            <a:headEnd type="triangle" w="lg" len="lg"/>
            <a:tailEnd type="triangle" w="lg" len="lg"/>
          </a:ln>
        </p:spPr>
        <p:txBody>
          <a:bodyPr wrap="none" anchor="ctr"/>
          <a:lstStyle/>
          <a:p>
            <a:endParaRPr lang="ja-JP" altLang="en-US"/>
          </a:p>
        </p:txBody>
      </p:sp>
      <p:sp>
        <p:nvSpPr>
          <p:cNvPr id="18453" name="Line 25"/>
          <p:cNvSpPr>
            <a:spLocks noChangeShapeType="1"/>
          </p:cNvSpPr>
          <p:nvPr/>
        </p:nvSpPr>
        <p:spPr bwMode="auto">
          <a:xfrm>
            <a:off x="6775773" y="1821973"/>
            <a:ext cx="2541158" cy="5155"/>
          </a:xfrm>
          <a:prstGeom prst="line">
            <a:avLst/>
          </a:prstGeom>
          <a:noFill/>
          <a:ln w="19050">
            <a:solidFill>
              <a:schemeClr val="tx1"/>
            </a:solidFill>
            <a:round/>
            <a:headEnd/>
            <a:tailEnd type="triangle" w="lg" len="lg"/>
          </a:ln>
        </p:spPr>
        <p:txBody>
          <a:bodyPr wrap="none" anchor="ctr"/>
          <a:lstStyle/>
          <a:p>
            <a:endParaRPr lang="ja-JP" altLang="en-US"/>
          </a:p>
        </p:txBody>
      </p:sp>
      <p:sp>
        <p:nvSpPr>
          <p:cNvPr id="18454" name="Line 26"/>
          <p:cNvSpPr>
            <a:spLocks noChangeShapeType="1"/>
          </p:cNvSpPr>
          <p:nvPr/>
        </p:nvSpPr>
        <p:spPr bwMode="auto">
          <a:xfrm>
            <a:off x="838082" y="1841418"/>
            <a:ext cx="2242710" cy="3409"/>
          </a:xfrm>
          <a:prstGeom prst="line">
            <a:avLst/>
          </a:prstGeom>
          <a:noFill/>
          <a:ln w="19050">
            <a:solidFill>
              <a:schemeClr val="tx1"/>
            </a:solidFill>
            <a:round/>
            <a:headEnd type="triangle" w="lg" len="lg"/>
            <a:tailEnd type="none" w="lg" len="lg"/>
          </a:ln>
        </p:spPr>
        <p:txBody>
          <a:bodyPr wrap="none" anchor="ctr"/>
          <a:lstStyle/>
          <a:p>
            <a:endParaRPr lang="ja-JP" altLang="en-US"/>
          </a:p>
        </p:txBody>
      </p:sp>
      <p:sp>
        <p:nvSpPr>
          <p:cNvPr id="18455" name="Line 27"/>
          <p:cNvSpPr>
            <a:spLocks noChangeShapeType="1"/>
          </p:cNvSpPr>
          <p:nvPr/>
        </p:nvSpPr>
        <p:spPr bwMode="auto">
          <a:xfrm>
            <a:off x="822207" y="3134012"/>
            <a:ext cx="8494724" cy="6959"/>
          </a:xfrm>
          <a:prstGeom prst="line">
            <a:avLst/>
          </a:prstGeom>
          <a:noFill/>
          <a:ln w="19050">
            <a:solidFill>
              <a:schemeClr val="tx1"/>
            </a:solidFill>
            <a:round/>
            <a:headEnd/>
            <a:tailEnd type="triangle" w="lg" len="lg"/>
          </a:ln>
        </p:spPr>
        <p:txBody>
          <a:bodyPr wrap="none" anchor="ctr"/>
          <a:lstStyle/>
          <a:p>
            <a:endParaRPr lang="ja-JP" altLang="en-US"/>
          </a:p>
        </p:txBody>
      </p:sp>
      <p:sp>
        <p:nvSpPr>
          <p:cNvPr id="18456" name="Line 28"/>
          <p:cNvSpPr>
            <a:spLocks noChangeShapeType="1"/>
          </p:cNvSpPr>
          <p:nvPr/>
        </p:nvSpPr>
        <p:spPr bwMode="auto">
          <a:xfrm>
            <a:off x="822207" y="3458603"/>
            <a:ext cx="8494724" cy="1"/>
          </a:xfrm>
          <a:prstGeom prst="line">
            <a:avLst/>
          </a:prstGeom>
          <a:noFill/>
          <a:ln w="19050">
            <a:solidFill>
              <a:schemeClr val="tx1"/>
            </a:solidFill>
            <a:round/>
            <a:headEnd type="triangle" w="lg" len="lg"/>
            <a:tailEnd type="none" w="lg" len="lg"/>
          </a:ln>
        </p:spPr>
        <p:txBody>
          <a:bodyPr wrap="none" anchor="ctr"/>
          <a:lstStyle/>
          <a:p>
            <a:endParaRPr lang="ja-JP" altLang="en-US"/>
          </a:p>
        </p:txBody>
      </p:sp>
      <p:sp>
        <p:nvSpPr>
          <p:cNvPr id="18457" name="Rectangle 29"/>
          <p:cNvSpPr>
            <a:spLocks noChangeArrowheads="1"/>
          </p:cNvSpPr>
          <p:nvPr/>
        </p:nvSpPr>
        <p:spPr bwMode="auto">
          <a:xfrm>
            <a:off x="2297704" y="3153782"/>
            <a:ext cx="5233210" cy="169277"/>
          </a:xfrm>
          <a:prstGeom prst="rect">
            <a:avLst/>
          </a:prstGeom>
          <a:noFill/>
          <a:ln w="9525">
            <a:noFill/>
            <a:miter lim="800000"/>
            <a:headEnd/>
            <a:tailEnd/>
          </a:ln>
        </p:spPr>
        <p:txBody>
          <a:bodyPr wrap="square" lIns="0" tIns="0" rIns="0" bIns="0">
            <a:spAutoFit/>
          </a:bodyPr>
          <a:lstStyle/>
          <a:p>
            <a:pPr eaLnBrk="1" hangingPunct="1"/>
            <a:r>
              <a:rPr lang="en-US" altLang="ja-JP" sz="1100" dirty="0">
                <a:solidFill>
                  <a:srgbClr val="000000"/>
                </a:solidFill>
                <a:latin typeface="HG創英角ｺﾞｼｯｸUB" pitchFamily="49" charset="-128"/>
              </a:rPr>
              <a:t>⑧</a:t>
            </a:r>
            <a:r>
              <a:rPr lang="ja-JP" altLang="en-US" sz="1100" dirty="0">
                <a:solidFill>
                  <a:srgbClr val="000000"/>
                </a:solidFill>
                <a:latin typeface="HG創英角ｺﾞｼｯｸUB" pitchFamily="49" charset="-128"/>
              </a:rPr>
              <a:t>保険金請求（代品の交付または修繕をご希望されないご購入者様の場合。）</a:t>
            </a:r>
            <a:endParaRPr lang="ja-JP" altLang="en-US" sz="1100" dirty="0">
              <a:latin typeface="HG創英角ｺﾞｼｯｸUB" pitchFamily="49" charset="-128"/>
            </a:endParaRPr>
          </a:p>
        </p:txBody>
      </p:sp>
      <p:sp>
        <p:nvSpPr>
          <p:cNvPr id="18458" name="Rectangle 30"/>
          <p:cNvSpPr>
            <a:spLocks noChangeArrowheads="1"/>
          </p:cNvSpPr>
          <p:nvPr/>
        </p:nvSpPr>
        <p:spPr bwMode="auto">
          <a:xfrm>
            <a:off x="3341788" y="3475089"/>
            <a:ext cx="3225801" cy="169277"/>
          </a:xfrm>
          <a:prstGeom prst="rect">
            <a:avLst/>
          </a:prstGeom>
          <a:noFill/>
          <a:ln w="9525">
            <a:noFill/>
            <a:miter lim="800000"/>
            <a:headEnd/>
            <a:tailEnd/>
          </a:ln>
        </p:spPr>
        <p:txBody>
          <a:bodyPr lIns="0" tIns="0" rIns="0" bIns="0">
            <a:spAutoFit/>
          </a:bodyPr>
          <a:lstStyle/>
          <a:p>
            <a:pPr eaLnBrk="1" hangingPunct="1"/>
            <a:r>
              <a:rPr lang="en-US" altLang="ja-JP" sz="1100" dirty="0">
                <a:solidFill>
                  <a:srgbClr val="000000"/>
                </a:solidFill>
                <a:latin typeface="HG創英角ｺﾞｼｯｸUB" pitchFamily="49" charset="-128"/>
              </a:rPr>
              <a:t>⑨</a:t>
            </a:r>
            <a:r>
              <a:rPr lang="ja-JP" altLang="en-US" sz="1100" dirty="0">
                <a:solidFill>
                  <a:srgbClr val="000000"/>
                </a:solidFill>
                <a:latin typeface="HG創英角ｺﾞｼｯｸUB" pitchFamily="49" charset="-128"/>
              </a:rPr>
              <a:t>保険金支払（損害保険金に相当する金額）</a:t>
            </a:r>
            <a:endParaRPr lang="ja-JP" altLang="en-US" sz="1100" dirty="0">
              <a:latin typeface="HG創英角ｺﾞｼｯｸUB" pitchFamily="49" charset="-128"/>
            </a:endParaRPr>
          </a:p>
        </p:txBody>
      </p:sp>
      <p:sp>
        <p:nvSpPr>
          <p:cNvPr id="27" name="Text Box 9"/>
          <p:cNvSpPr txBox="1">
            <a:spLocks noChangeArrowheads="1"/>
          </p:cNvSpPr>
          <p:nvPr/>
        </p:nvSpPr>
        <p:spPr bwMode="auto">
          <a:xfrm>
            <a:off x="3125563" y="1131872"/>
            <a:ext cx="615553" cy="1573861"/>
          </a:xfrm>
          <a:prstGeom prst="rect">
            <a:avLst/>
          </a:prstGeom>
          <a:solidFill>
            <a:srgbClr val="FDFFAF"/>
          </a:solidFill>
          <a:ln w="38100">
            <a:solidFill>
              <a:srgbClr val="FFC000"/>
            </a:solidFill>
            <a:miter lim="800000"/>
            <a:headEnd/>
            <a:tailEnd/>
          </a:ln>
        </p:spPr>
        <p:txBody>
          <a:bodyPr vert="wordArtVertRtl" wrap="square">
            <a:spAutoFit/>
          </a:bodyPr>
          <a:lstStyle/>
          <a:p>
            <a:pPr algn="ctr" eaLnBrk="1" hangingPunct="1"/>
            <a:r>
              <a:rPr lang="ja-JP" altLang="en-US" sz="1400" dirty="0" smtClean="0">
                <a:latin typeface="HG創英角ｺﾞｼｯｸUB" pitchFamily="49" charset="-128"/>
              </a:rPr>
              <a:t>御社</a:t>
            </a:r>
            <a:endParaRPr lang="en-US" altLang="ja-JP" sz="1400" dirty="0" smtClean="0">
              <a:latin typeface="HG創英角ｺﾞｼｯｸUB" pitchFamily="49" charset="-128"/>
            </a:endParaRPr>
          </a:p>
          <a:p>
            <a:pPr algn="ctr" eaLnBrk="1" hangingPunct="1"/>
            <a:r>
              <a:rPr lang="ja-JP" altLang="en-US" sz="1400" dirty="0" smtClean="0">
                <a:latin typeface="HG創英角ｺﾞｼｯｸUB" pitchFamily="49" charset="-128"/>
              </a:rPr>
              <a:t>（登録会社様）</a:t>
            </a:r>
            <a:endParaRPr lang="ja-JP" altLang="en-US" sz="1400" dirty="0">
              <a:latin typeface="HG創英角ｺﾞｼｯｸUB" pitchFamily="49" charset="-128"/>
            </a:endParaRPr>
          </a:p>
        </p:txBody>
      </p:sp>
      <p:sp>
        <p:nvSpPr>
          <p:cNvPr id="30" name="Rectangle 16"/>
          <p:cNvSpPr>
            <a:spLocks noChangeArrowheads="1"/>
          </p:cNvSpPr>
          <p:nvPr/>
        </p:nvSpPr>
        <p:spPr bwMode="auto">
          <a:xfrm>
            <a:off x="4570772" y="1393260"/>
            <a:ext cx="892587" cy="169277"/>
          </a:xfrm>
          <a:prstGeom prst="rect">
            <a:avLst/>
          </a:prstGeom>
          <a:noFill/>
          <a:ln w="9525">
            <a:noFill/>
            <a:miter lim="800000"/>
            <a:headEnd/>
            <a:tailEnd/>
          </a:ln>
        </p:spPr>
        <p:txBody>
          <a:bodyPr wrap="square" lIns="0" tIns="0" rIns="0" bIns="0">
            <a:spAutoFit/>
          </a:bodyPr>
          <a:lstStyle/>
          <a:p>
            <a:pPr eaLnBrk="1" hangingPunct="1"/>
            <a:r>
              <a:rPr lang="en-US" altLang="ja-JP" sz="1100" dirty="0">
                <a:solidFill>
                  <a:srgbClr val="000000"/>
                </a:solidFill>
                <a:latin typeface="HG創英角ｺﾞｼｯｸUB" pitchFamily="49" charset="-128"/>
              </a:rPr>
              <a:t>②</a:t>
            </a:r>
            <a:r>
              <a:rPr lang="ja-JP" altLang="en-US" sz="1100" dirty="0">
                <a:solidFill>
                  <a:srgbClr val="000000"/>
                </a:solidFill>
                <a:latin typeface="HG創英角ｺﾞｼｯｸUB" pitchFamily="49" charset="-128"/>
              </a:rPr>
              <a:t>事故報告</a:t>
            </a:r>
            <a:endParaRPr lang="ja-JP" altLang="en-US" sz="1400" dirty="0">
              <a:latin typeface="HG創英角ｺﾞｼｯｸUB" pitchFamily="49" charset="-128"/>
            </a:endParaRPr>
          </a:p>
        </p:txBody>
      </p:sp>
      <p:sp>
        <p:nvSpPr>
          <p:cNvPr id="31" name="Rectangle 17"/>
          <p:cNvSpPr>
            <a:spLocks noChangeArrowheads="1"/>
          </p:cNvSpPr>
          <p:nvPr/>
        </p:nvSpPr>
        <p:spPr bwMode="auto">
          <a:xfrm>
            <a:off x="4272528" y="1850421"/>
            <a:ext cx="1205458" cy="169277"/>
          </a:xfrm>
          <a:prstGeom prst="rect">
            <a:avLst/>
          </a:prstGeom>
          <a:noFill/>
          <a:ln w="9525">
            <a:noFill/>
            <a:miter lim="800000"/>
            <a:headEnd/>
            <a:tailEnd/>
          </a:ln>
        </p:spPr>
        <p:txBody>
          <a:bodyPr wrap="none" lIns="0" tIns="0" rIns="0" bIns="0">
            <a:spAutoFit/>
          </a:bodyPr>
          <a:lstStyle/>
          <a:p>
            <a:pPr eaLnBrk="1" hangingPunct="1"/>
            <a:r>
              <a:rPr lang="en-US" altLang="ja-JP" sz="1100" dirty="0">
                <a:solidFill>
                  <a:srgbClr val="000000"/>
                </a:solidFill>
                <a:latin typeface="HG創英角ｺﾞｼｯｸUB" pitchFamily="49" charset="-128"/>
              </a:rPr>
              <a:t>③</a:t>
            </a:r>
            <a:r>
              <a:rPr lang="ja-JP" altLang="en-US" sz="1100" dirty="0">
                <a:solidFill>
                  <a:srgbClr val="000000"/>
                </a:solidFill>
                <a:latin typeface="HG創英角ｺﾞｼｯｸUB" pitchFamily="49" charset="-128"/>
              </a:rPr>
              <a:t>修理見積・写真等</a:t>
            </a:r>
            <a:endParaRPr lang="ja-JP" altLang="en-US" sz="1100" dirty="0">
              <a:latin typeface="HG創英角ｺﾞｼｯｸUB" pitchFamily="49" charset="-128"/>
            </a:endParaRPr>
          </a:p>
        </p:txBody>
      </p:sp>
      <p:sp>
        <p:nvSpPr>
          <p:cNvPr id="32" name="Line 21"/>
          <p:cNvSpPr>
            <a:spLocks noChangeShapeType="1"/>
          </p:cNvSpPr>
          <p:nvPr/>
        </p:nvSpPr>
        <p:spPr bwMode="auto">
          <a:xfrm flipV="1">
            <a:off x="3763375" y="1343062"/>
            <a:ext cx="2338419" cy="969"/>
          </a:xfrm>
          <a:prstGeom prst="line">
            <a:avLst/>
          </a:prstGeom>
          <a:noFill/>
          <a:ln w="19050">
            <a:solidFill>
              <a:schemeClr val="tx1"/>
            </a:solidFill>
            <a:round/>
            <a:headEnd/>
            <a:tailEnd type="triangle" w="lg" len="lg"/>
          </a:ln>
        </p:spPr>
        <p:txBody>
          <a:bodyPr wrap="none" anchor="ctr"/>
          <a:lstStyle/>
          <a:p>
            <a:endParaRPr lang="ja-JP" altLang="en-US"/>
          </a:p>
        </p:txBody>
      </p:sp>
      <p:sp>
        <p:nvSpPr>
          <p:cNvPr id="33" name="Line 25"/>
          <p:cNvSpPr>
            <a:spLocks noChangeShapeType="1"/>
          </p:cNvSpPr>
          <p:nvPr/>
        </p:nvSpPr>
        <p:spPr bwMode="auto">
          <a:xfrm flipV="1">
            <a:off x="3763375" y="1821974"/>
            <a:ext cx="2338419" cy="5743"/>
          </a:xfrm>
          <a:prstGeom prst="line">
            <a:avLst/>
          </a:prstGeom>
          <a:noFill/>
          <a:ln w="19050">
            <a:solidFill>
              <a:schemeClr val="tx1"/>
            </a:solidFill>
            <a:round/>
            <a:headEnd/>
            <a:tailEnd type="triangle" w="lg" len="lg"/>
          </a:ln>
        </p:spPr>
        <p:txBody>
          <a:bodyPr wrap="none" anchor="ctr"/>
          <a:lstStyle/>
          <a:p>
            <a:endParaRPr lang="ja-JP" altLang="en-US"/>
          </a:p>
        </p:txBody>
      </p:sp>
      <p:sp>
        <p:nvSpPr>
          <p:cNvPr id="38" name="Rectangle 19"/>
          <p:cNvSpPr>
            <a:spLocks noChangeArrowheads="1"/>
          </p:cNvSpPr>
          <p:nvPr/>
        </p:nvSpPr>
        <p:spPr bwMode="auto">
          <a:xfrm>
            <a:off x="3886152" y="2413214"/>
            <a:ext cx="987450" cy="169277"/>
          </a:xfrm>
          <a:prstGeom prst="rect">
            <a:avLst/>
          </a:prstGeom>
          <a:noFill/>
          <a:ln w="9525">
            <a:noFill/>
            <a:miter lim="800000"/>
            <a:headEnd/>
            <a:tailEnd/>
          </a:ln>
        </p:spPr>
        <p:txBody>
          <a:bodyPr wrap="none" lIns="0" tIns="0" rIns="0" bIns="0">
            <a:spAutoFit/>
          </a:bodyPr>
          <a:lstStyle/>
          <a:p>
            <a:pPr eaLnBrk="1" hangingPunct="1"/>
            <a:r>
              <a:rPr lang="en-US" altLang="ja-JP" sz="1100" dirty="0">
                <a:solidFill>
                  <a:srgbClr val="000000"/>
                </a:solidFill>
                <a:latin typeface="HG創英角ｺﾞｼｯｸUB" pitchFamily="49" charset="-128"/>
              </a:rPr>
              <a:t>⑥</a:t>
            </a:r>
            <a:r>
              <a:rPr lang="ja-JP" altLang="en-US" sz="1100" dirty="0">
                <a:solidFill>
                  <a:srgbClr val="000000"/>
                </a:solidFill>
                <a:latin typeface="HG創英角ｺﾞｼｯｸUB" pitchFamily="49" charset="-128"/>
              </a:rPr>
              <a:t>保険金請求書</a:t>
            </a:r>
            <a:endParaRPr lang="ja-JP" altLang="en-US" sz="1400" dirty="0">
              <a:latin typeface="HG創英角ｺﾞｼｯｸUB" pitchFamily="49" charset="-128"/>
            </a:endParaRPr>
          </a:p>
        </p:txBody>
      </p:sp>
      <p:sp>
        <p:nvSpPr>
          <p:cNvPr id="39" name="Rectangle 20"/>
          <p:cNvSpPr>
            <a:spLocks noChangeArrowheads="1"/>
          </p:cNvSpPr>
          <p:nvPr/>
        </p:nvSpPr>
        <p:spPr bwMode="auto">
          <a:xfrm>
            <a:off x="5064679" y="2422186"/>
            <a:ext cx="846386" cy="169277"/>
          </a:xfrm>
          <a:prstGeom prst="rect">
            <a:avLst/>
          </a:prstGeom>
          <a:noFill/>
          <a:ln w="9525">
            <a:noFill/>
            <a:miter lim="800000"/>
            <a:headEnd/>
            <a:tailEnd/>
          </a:ln>
        </p:spPr>
        <p:txBody>
          <a:bodyPr wrap="none" lIns="0" tIns="0" rIns="0" bIns="0">
            <a:spAutoFit/>
          </a:bodyPr>
          <a:lstStyle/>
          <a:p>
            <a:pPr eaLnBrk="1" hangingPunct="1"/>
            <a:r>
              <a:rPr lang="en-US" altLang="ja-JP" sz="1100" dirty="0">
                <a:solidFill>
                  <a:srgbClr val="000000"/>
                </a:solidFill>
                <a:latin typeface="HG創英角ｺﾞｼｯｸUB" pitchFamily="49" charset="-128"/>
              </a:rPr>
              <a:t>⑦</a:t>
            </a:r>
            <a:r>
              <a:rPr lang="ja-JP" altLang="en-US" sz="1100" dirty="0">
                <a:solidFill>
                  <a:srgbClr val="000000"/>
                </a:solidFill>
                <a:latin typeface="HG創英角ｺﾞｼｯｸUB" pitchFamily="49" charset="-128"/>
              </a:rPr>
              <a:t>保険金支払</a:t>
            </a:r>
            <a:endParaRPr lang="ja-JP" altLang="en-US" sz="1400" dirty="0">
              <a:latin typeface="HG創英角ｺﾞｼｯｸUB" pitchFamily="49" charset="-128"/>
            </a:endParaRPr>
          </a:p>
        </p:txBody>
      </p:sp>
      <p:sp>
        <p:nvSpPr>
          <p:cNvPr id="40" name="Line 23"/>
          <p:cNvSpPr>
            <a:spLocks noChangeShapeType="1"/>
          </p:cNvSpPr>
          <p:nvPr/>
        </p:nvSpPr>
        <p:spPr bwMode="auto">
          <a:xfrm>
            <a:off x="3787053" y="2355315"/>
            <a:ext cx="2343311" cy="7337"/>
          </a:xfrm>
          <a:prstGeom prst="line">
            <a:avLst/>
          </a:prstGeom>
          <a:noFill/>
          <a:ln w="19050">
            <a:solidFill>
              <a:schemeClr val="tx1"/>
            </a:solidFill>
            <a:round/>
            <a:headEnd type="triangle" w="lg" len="lg"/>
            <a:tailEnd type="triangle" w="lg" len="lg"/>
          </a:ln>
        </p:spPr>
        <p:txBody>
          <a:bodyPr wrap="none" anchor="ctr"/>
          <a:lstStyle/>
          <a:p>
            <a:endParaRPr lang="ja-JP" altLang="en-US"/>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3"/>
          <p:cNvPicPr>
            <a:picLocks noChangeAspect="1" noChangeArrowheads="1"/>
          </p:cNvPicPr>
          <p:nvPr/>
        </p:nvPicPr>
        <p:blipFill>
          <a:blip r:embed="rId3"/>
          <a:srcRect l="23595" t="36327" r="63625" b="38103"/>
          <a:stretch>
            <a:fillRect/>
          </a:stretch>
        </p:blipFill>
        <p:spPr bwMode="auto">
          <a:xfrm>
            <a:off x="8358187" y="6429377"/>
            <a:ext cx="309563" cy="320675"/>
          </a:xfrm>
          <a:prstGeom prst="rect">
            <a:avLst/>
          </a:prstGeom>
          <a:noFill/>
          <a:ln w="9525">
            <a:noFill/>
            <a:miter lim="800000"/>
            <a:headEnd/>
            <a:tailEnd/>
          </a:ln>
        </p:spPr>
      </p:pic>
      <p:pic>
        <p:nvPicPr>
          <p:cNvPr id="12292" name="Picture 3"/>
          <p:cNvPicPr>
            <a:picLocks noChangeAspect="1" noChangeArrowheads="1"/>
          </p:cNvPicPr>
          <p:nvPr/>
        </p:nvPicPr>
        <p:blipFill>
          <a:blip r:embed="rId4"/>
          <a:srcRect l="21999" t="61896" r="60431" b="30467"/>
          <a:stretch>
            <a:fillRect/>
          </a:stretch>
        </p:blipFill>
        <p:spPr bwMode="auto">
          <a:xfrm>
            <a:off x="8660876" y="6467477"/>
            <a:ext cx="1167739" cy="263525"/>
          </a:xfrm>
          <a:prstGeom prst="rect">
            <a:avLst/>
          </a:prstGeom>
          <a:noFill/>
          <a:ln w="9525">
            <a:noFill/>
            <a:miter lim="800000"/>
            <a:headEnd/>
            <a:tailEnd/>
          </a:ln>
        </p:spPr>
      </p:pic>
      <p:sp>
        <p:nvSpPr>
          <p:cNvPr id="12293" name="タイトル 1"/>
          <p:cNvSpPr>
            <a:spLocks noGrp="1" noChangeArrowheads="1"/>
          </p:cNvSpPr>
          <p:nvPr>
            <p:ph type="title"/>
          </p:nvPr>
        </p:nvSpPr>
        <p:spPr>
          <a:ln/>
        </p:spPr>
        <p:txBody>
          <a:bodyPr/>
          <a:lstStyle/>
          <a:p>
            <a:pPr marL="0" indent="0"/>
            <a:r>
              <a:rPr lang="ja-JP" altLang="en-US" sz="4000" dirty="0"/>
              <a:t>こんな</a:t>
            </a:r>
            <a:r>
              <a:rPr lang="ja-JP" altLang="en-US" sz="4000" dirty="0" smtClean="0"/>
              <a:t>時は。①</a:t>
            </a:r>
            <a:endParaRPr lang="ja-JP" altLang="en-US" sz="4000" dirty="0"/>
          </a:p>
        </p:txBody>
      </p:sp>
      <p:sp>
        <p:nvSpPr>
          <p:cNvPr id="12294" name="コンテンツ プレースホルダー 2"/>
          <p:cNvSpPr>
            <a:spLocks noGrp="1" noChangeArrowheads="1"/>
          </p:cNvSpPr>
          <p:nvPr>
            <p:ph idx="1"/>
          </p:nvPr>
        </p:nvSpPr>
        <p:spPr>
          <a:xfrm>
            <a:off x="495300" y="1142986"/>
            <a:ext cx="9178561" cy="5072099"/>
          </a:xfrm>
          <a:ln/>
        </p:spPr>
        <p:txBody>
          <a:bodyPr>
            <a:normAutofit/>
          </a:bodyPr>
          <a:lstStyle/>
          <a:p>
            <a:pPr algn="l">
              <a:lnSpc>
                <a:spcPct val="80000"/>
              </a:lnSpc>
              <a:buFont typeface="Arial" pitchFamily="34" charset="0"/>
              <a:buChar char="•"/>
            </a:pPr>
            <a:r>
              <a:rPr lang="ja-JP" altLang="en-US" sz="2400" dirty="0"/>
              <a:t>ＰＶ－あんしん補償パックをご活用いただく</a:t>
            </a:r>
            <a:r>
              <a:rPr lang="ja-JP" altLang="en-US" sz="2400" dirty="0" smtClean="0"/>
              <a:t>際にご確認ください。</a:t>
            </a:r>
            <a:endParaRPr lang="ja-JP" altLang="en-US" sz="2400" dirty="0"/>
          </a:p>
          <a:p>
            <a:pPr marL="457200" lvl="1" indent="0" algn="l">
              <a:lnSpc>
                <a:spcPct val="80000"/>
              </a:lnSpc>
              <a:buNone/>
            </a:pPr>
            <a:endParaRPr lang="en-US" altLang="ja-JP" sz="1600" dirty="0" smtClean="0"/>
          </a:p>
          <a:p>
            <a:pPr marL="457200" lvl="1" indent="0" algn="l">
              <a:lnSpc>
                <a:spcPct val="80000"/>
              </a:lnSpc>
              <a:buNone/>
            </a:pPr>
            <a:endParaRPr lang="ja-JP" altLang="en-US" sz="1600" dirty="0"/>
          </a:p>
          <a:p>
            <a:pPr lvl="1" algn="l">
              <a:lnSpc>
                <a:spcPct val="80000"/>
              </a:lnSpc>
              <a:buFont typeface="Arial" pitchFamily="34" charset="0"/>
              <a:buChar char="–"/>
            </a:pPr>
            <a:r>
              <a:rPr lang="ja-JP" altLang="en-US" sz="2400" dirty="0"/>
              <a:t>ＰＶシステムの譲渡や</a:t>
            </a:r>
            <a:r>
              <a:rPr lang="ja-JP" altLang="en-US" sz="2400" dirty="0" smtClean="0"/>
              <a:t>転売をする場合</a:t>
            </a:r>
            <a:endParaRPr lang="ja-JP" altLang="en-US" sz="2400" dirty="0"/>
          </a:p>
          <a:p>
            <a:pPr marL="1143000" lvl="2" indent="-228600" algn="l">
              <a:lnSpc>
                <a:spcPct val="80000"/>
              </a:lnSpc>
            </a:pPr>
            <a:r>
              <a:rPr lang="ja-JP" altLang="en-US" sz="2000" dirty="0" smtClean="0"/>
              <a:t>本補償パックは機器の譲渡・転売で終了し引き継ぐ事はできません。</a:t>
            </a:r>
            <a:endParaRPr lang="ja-JP" altLang="en-US" sz="2000" dirty="0"/>
          </a:p>
          <a:p>
            <a:pPr marL="1143000" lvl="2" indent="-228600" algn="l">
              <a:lnSpc>
                <a:spcPct val="80000"/>
              </a:lnSpc>
            </a:pPr>
            <a:r>
              <a:rPr lang="ja-JP" altLang="en-US" sz="2000" dirty="0"/>
              <a:t>お施主</a:t>
            </a:r>
            <a:r>
              <a:rPr lang="ja-JP" altLang="en-US" sz="2000" dirty="0" smtClean="0"/>
              <a:t>様ご自身で火災</a:t>
            </a:r>
            <a:r>
              <a:rPr lang="ja-JP" altLang="en-US" sz="2000" dirty="0"/>
              <a:t>保険（５年</a:t>
            </a:r>
            <a:r>
              <a:rPr lang="ja-JP" altLang="en-US" sz="2000" dirty="0" smtClean="0"/>
              <a:t>）の申込みをすることは可能</a:t>
            </a:r>
            <a:r>
              <a:rPr lang="ja-JP" altLang="en-US" sz="2000" dirty="0"/>
              <a:t>です</a:t>
            </a:r>
            <a:r>
              <a:rPr lang="ja-JP" altLang="en-US" sz="2000" dirty="0" smtClean="0"/>
              <a:t>。</a:t>
            </a:r>
            <a:endParaRPr lang="en-US" altLang="ja-JP" sz="2000" dirty="0" smtClean="0"/>
          </a:p>
          <a:p>
            <a:pPr marL="1143000" lvl="2" indent="-228600" algn="l">
              <a:lnSpc>
                <a:spcPct val="80000"/>
              </a:lnSpc>
            </a:pPr>
            <a:r>
              <a:rPr lang="ja-JP" altLang="en-US" sz="2000" dirty="0" smtClean="0"/>
              <a:t>保険料</a:t>
            </a:r>
            <a:r>
              <a:rPr lang="ja-JP" altLang="en-US" sz="2000" dirty="0"/>
              <a:t>は地域によっても変わります。</a:t>
            </a:r>
          </a:p>
          <a:p>
            <a:pPr marL="1143000" lvl="2" indent="-228600" algn="l">
              <a:lnSpc>
                <a:spcPct val="80000"/>
              </a:lnSpc>
            </a:pPr>
            <a:endParaRPr lang="ja-JP" altLang="en-US" sz="2000" dirty="0"/>
          </a:p>
          <a:p>
            <a:pPr lvl="1" algn="l">
              <a:lnSpc>
                <a:spcPct val="80000"/>
              </a:lnSpc>
              <a:buFont typeface="Arial" pitchFamily="34" charset="0"/>
              <a:buChar char="–"/>
            </a:pPr>
            <a:r>
              <a:rPr lang="ja-JP" altLang="en-US" sz="2400" dirty="0"/>
              <a:t>延長をご希望の場合</a:t>
            </a:r>
          </a:p>
          <a:p>
            <a:pPr marL="1143000" lvl="2" indent="-228600" algn="l">
              <a:lnSpc>
                <a:spcPct val="80000"/>
              </a:lnSpc>
            </a:pPr>
            <a:r>
              <a:rPr lang="ja-JP" altLang="en-US" sz="2000" dirty="0" smtClean="0"/>
              <a:t>本補償パックの延長申込み・加入はできません</a:t>
            </a:r>
            <a:r>
              <a:rPr lang="ja-JP" altLang="en-US" sz="2000" dirty="0"/>
              <a:t>。</a:t>
            </a:r>
          </a:p>
          <a:p>
            <a:pPr marL="1143000" lvl="2" indent="-228600" algn="l">
              <a:lnSpc>
                <a:spcPct val="80000"/>
              </a:lnSpc>
            </a:pPr>
            <a:r>
              <a:rPr lang="ja-JP" altLang="en-US" sz="2000" dirty="0"/>
              <a:t>お施主</a:t>
            </a:r>
            <a:r>
              <a:rPr lang="ja-JP" altLang="en-US" sz="2000" dirty="0" smtClean="0"/>
              <a:t>様ご自身で火災</a:t>
            </a:r>
            <a:r>
              <a:rPr lang="ja-JP" altLang="en-US" sz="2000" dirty="0"/>
              <a:t>保険（５年</a:t>
            </a:r>
            <a:r>
              <a:rPr lang="ja-JP" altLang="en-US" sz="2000" dirty="0" smtClean="0"/>
              <a:t>）の申込みをすることは可能</a:t>
            </a:r>
            <a:r>
              <a:rPr lang="ja-JP" altLang="en-US" sz="2000" dirty="0"/>
              <a:t>です。</a:t>
            </a:r>
          </a:p>
          <a:p>
            <a:pPr marL="1143000" lvl="2" indent="-228600" algn="l">
              <a:lnSpc>
                <a:spcPct val="80000"/>
              </a:lnSpc>
            </a:pPr>
            <a:r>
              <a:rPr lang="ja-JP" altLang="en-US" sz="2000" dirty="0"/>
              <a:t>日照補償については、再申込みすることで延長（５年）が可能です。</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3"/>
          <p:cNvPicPr>
            <a:picLocks noChangeAspect="1" noChangeArrowheads="1"/>
          </p:cNvPicPr>
          <p:nvPr/>
        </p:nvPicPr>
        <p:blipFill>
          <a:blip r:embed="rId3"/>
          <a:srcRect l="23595" t="36327" r="63625" b="38103"/>
          <a:stretch>
            <a:fillRect/>
          </a:stretch>
        </p:blipFill>
        <p:spPr bwMode="auto">
          <a:xfrm>
            <a:off x="8358187" y="6429377"/>
            <a:ext cx="309563" cy="320675"/>
          </a:xfrm>
          <a:prstGeom prst="rect">
            <a:avLst/>
          </a:prstGeom>
          <a:noFill/>
          <a:ln w="9525">
            <a:noFill/>
            <a:miter lim="800000"/>
            <a:headEnd/>
            <a:tailEnd/>
          </a:ln>
        </p:spPr>
      </p:pic>
      <p:pic>
        <p:nvPicPr>
          <p:cNvPr id="12292" name="Picture 3"/>
          <p:cNvPicPr>
            <a:picLocks noChangeAspect="1" noChangeArrowheads="1"/>
          </p:cNvPicPr>
          <p:nvPr/>
        </p:nvPicPr>
        <p:blipFill>
          <a:blip r:embed="rId4"/>
          <a:srcRect l="21999" t="61896" r="60431" b="30467"/>
          <a:stretch>
            <a:fillRect/>
          </a:stretch>
        </p:blipFill>
        <p:spPr bwMode="auto">
          <a:xfrm>
            <a:off x="8660876" y="6467477"/>
            <a:ext cx="1167739" cy="263525"/>
          </a:xfrm>
          <a:prstGeom prst="rect">
            <a:avLst/>
          </a:prstGeom>
          <a:noFill/>
          <a:ln w="9525">
            <a:noFill/>
            <a:miter lim="800000"/>
            <a:headEnd/>
            <a:tailEnd/>
          </a:ln>
        </p:spPr>
      </p:pic>
      <p:sp>
        <p:nvSpPr>
          <p:cNvPr id="12293" name="タイトル 1"/>
          <p:cNvSpPr>
            <a:spLocks noGrp="1" noChangeArrowheads="1"/>
          </p:cNvSpPr>
          <p:nvPr>
            <p:ph type="title"/>
          </p:nvPr>
        </p:nvSpPr>
        <p:spPr>
          <a:ln/>
        </p:spPr>
        <p:txBody>
          <a:bodyPr/>
          <a:lstStyle/>
          <a:p>
            <a:pPr marL="0" indent="0"/>
            <a:r>
              <a:rPr lang="ja-JP" altLang="en-US" sz="4000" dirty="0"/>
              <a:t>こんな</a:t>
            </a:r>
            <a:r>
              <a:rPr lang="ja-JP" altLang="en-US" sz="4000" dirty="0" smtClean="0"/>
              <a:t>時は。②</a:t>
            </a:r>
            <a:endParaRPr lang="ja-JP" altLang="en-US" sz="4000" dirty="0"/>
          </a:p>
        </p:txBody>
      </p:sp>
      <p:sp>
        <p:nvSpPr>
          <p:cNvPr id="12294" name="コンテンツ プレースホルダー 2"/>
          <p:cNvSpPr>
            <a:spLocks noGrp="1" noChangeArrowheads="1"/>
          </p:cNvSpPr>
          <p:nvPr>
            <p:ph idx="1"/>
          </p:nvPr>
        </p:nvSpPr>
        <p:spPr>
          <a:xfrm>
            <a:off x="495300" y="1142986"/>
            <a:ext cx="9178561" cy="5214975"/>
          </a:xfrm>
          <a:ln/>
        </p:spPr>
        <p:txBody>
          <a:bodyPr>
            <a:normAutofit/>
          </a:bodyPr>
          <a:lstStyle/>
          <a:p>
            <a:pPr algn="l">
              <a:lnSpc>
                <a:spcPct val="80000"/>
              </a:lnSpc>
              <a:buFont typeface="Arial" pitchFamily="34" charset="0"/>
              <a:buChar char="•"/>
            </a:pPr>
            <a:r>
              <a:rPr lang="ja-JP" altLang="en-US" sz="2400" dirty="0"/>
              <a:t>ＰＶ－あんしん補償パックをご活用いただく</a:t>
            </a:r>
            <a:r>
              <a:rPr lang="ja-JP" altLang="en-US" sz="2400" dirty="0" smtClean="0"/>
              <a:t>際にご確認ください。</a:t>
            </a:r>
            <a:endParaRPr lang="ja-JP" altLang="en-US" sz="2400" dirty="0"/>
          </a:p>
          <a:p>
            <a:pPr algn="l">
              <a:lnSpc>
                <a:spcPct val="80000"/>
              </a:lnSpc>
              <a:buFont typeface="Arial" pitchFamily="34" charset="0"/>
              <a:buChar char="•"/>
            </a:pPr>
            <a:endParaRPr lang="ja-JP" altLang="en-US" sz="2000" dirty="0"/>
          </a:p>
          <a:p>
            <a:pPr lvl="1" algn="l">
              <a:lnSpc>
                <a:spcPct val="80000"/>
              </a:lnSpc>
              <a:buFont typeface="Arial" pitchFamily="34" charset="0"/>
              <a:buChar char="–"/>
            </a:pPr>
            <a:r>
              <a:rPr lang="ja-JP" altLang="en-US" sz="2400" dirty="0" smtClean="0"/>
              <a:t>物損補償金額と日照補償金額</a:t>
            </a:r>
            <a:endParaRPr lang="ja-JP" altLang="en-US" sz="2400" dirty="0"/>
          </a:p>
          <a:p>
            <a:pPr lvl="2">
              <a:lnSpc>
                <a:spcPct val="80000"/>
              </a:lnSpc>
            </a:pPr>
            <a:r>
              <a:rPr lang="ja-JP" altLang="en-US" sz="2000" dirty="0" smtClean="0"/>
              <a:t>物損補償金額と日照補償金額はとなっております。</a:t>
            </a:r>
            <a:endParaRPr lang="ja-JP" altLang="en-US" sz="2000" dirty="0"/>
          </a:p>
          <a:p>
            <a:pPr lvl="1" algn="l">
              <a:lnSpc>
                <a:spcPct val="80000"/>
              </a:lnSpc>
              <a:buFont typeface="Arial" pitchFamily="34" charset="0"/>
              <a:buChar char="–"/>
            </a:pPr>
            <a:endParaRPr lang="ja-JP" altLang="en-US" sz="1600" dirty="0"/>
          </a:p>
          <a:p>
            <a:pPr lvl="1" algn="l">
              <a:lnSpc>
                <a:spcPct val="80000"/>
              </a:lnSpc>
              <a:buFont typeface="Arial" pitchFamily="34" charset="0"/>
              <a:buChar char="–"/>
            </a:pPr>
            <a:r>
              <a:rPr lang="ja-JP" altLang="en-US" sz="2400" dirty="0" smtClean="0"/>
              <a:t>日照補償の基準値と補償開始日の決定のタイミング</a:t>
            </a:r>
          </a:p>
          <a:p>
            <a:pPr lvl="2"/>
            <a:r>
              <a:rPr lang="en-US" altLang="ja-JP" sz="2000" dirty="0" smtClean="0"/>
              <a:t>1</a:t>
            </a:r>
            <a:r>
              <a:rPr lang="ja-JP" altLang="en-US" sz="2000" dirty="0" smtClean="0"/>
              <a:t>期（</a:t>
            </a:r>
            <a:r>
              <a:rPr lang="en-US" sz="2000" dirty="0" smtClean="0"/>
              <a:t>2-4</a:t>
            </a:r>
            <a:r>
              <a:rPr lang="ja-JP" altLang="en-US" sz="2000" dirty="0" smtClean="0"/>
              <a:t>月）　：</a:t>
            </a:r>
            <a:r>
              <a:rPr lang="en-US" altLang="ja-JP" sz="2000" dirty="0" smtClean="0"/>
              <a:t>5</a:t>
            </a:r>
            <a:r>
              <a:rPr lang="ja-JP" altLang="en-US" sz="2000" dirty="0" smtClean="0"/>
              <a:t>月</a:t>
            </a:r>
            <a:r>
              <a:rPr lang="en-US" sz="2000" dirty="0" smtClean="0"/>
              <a:t>31</a:t>
            </a:r>
            <a:r>
              <a:rPr lang="ja-JP" altLang="en-US" sz="2000" dirty="0" smtClean="0"/>
              <a:t>日までに基準値決定。</a:t>
            </a:r>
            <a:r>
              <a:rPr lang="en-US" altLang="ja-JP" sz="2000" dirty="0" smtClean="0"/>
              <a:t>6</a:t>
            </a:r>
            <a:r>
              <a:rPr lang="ja-JP" altLang="en-US" sz="2000" dirty="0" smtClean="0"/>
              <a:t>月</a:t>
            </a:r>
            <a:r>
              <a:rPr lang="en-US" altLang="ja-JP" sz="2000" dirty="0" smtClean="0"/>
              <a:t>1</a:t>
            </a:r>
            <a:r>
              <a:rPr lang="ja-JP" altLang="en-US" sz="2000" dirty="0" smtClean="0"/>
              <a:t>日から補償開始。</a:t>
            </a:r>
          </a:p>
          <a:p>
            <a:pPr lvl="2"/>
            <a:r>
              <a:rPr lang="en-US" altLang="ja-JP" sz="2000" dirty="0" smtClean="0"/>
              <a:t>2</a:t>
            </a:r>
            <a:r>
              <a:rPr lang="ja-JP" altLang="en-US" sz="2000" dirty="0" smtClean="0"/>
              <a:t>期（</a:t>
            </a:r>
            <a:r>
              <a:rPr lang="en-US" sz="2000" dirty="0" smtClean="0"/>
              <a:t>5-7</a:t>
            </a:r>
            <a:r>
              <a:rPr lang="ja-JP" altLang="en-US" sz="2000" dirty="0" smtClean="0"/>
              <a:t>月）　：</a:t>
            </a:r>
            <a:r>
              <a:rPr lang="en-US" altLang="ja-JP" sz="2000" dirty="0" smtClean="0"/>
              <a:t>8</a:t>
            </a:r>
            <a:r>
              <a:rPr lang="ja-JP" altLang="en-US" sz="2000" dirty="0" smtClean="0"/>
              <a:t>月</a:t>
            </a:r>
            <a:r>
              <a:rPr lang="en-US" sz="2000" dirty="0" smtClean="0"/>
              <a:t>31</a:t>
            </a:r>
            <a:r>
              <a:rPr lang="ja-JP" altLang="en-US" sz="2000" dirty="0" smtClean="0"/>
              <a:t>日までに基準値決定。</a:t>
            </a:r>
            <a:r>
              <a:rPr lang="en-US" altLang="ja-JP" sz="2000" dirty="0" smtClean="0"/>
              <a:t>9</a:t>
            </a:r>
            <a:r>
              <a:rPr lang="ja-JP" altLang="en-US" sz="2000" dirty="0" smtClean="0"/>
              <a:t>月</a:t>
            </a:r>
            <a:r>
              <a:rPr lang="en-US" altLang="ja-JP" sz="2000" dirty="0" smtClean="0"/>
              <a:t>1</a:t>
            </a:r>
            <a:r>
              <a:rPr lang="ja-JP" altLang="en-US" sz="2000" dirty="0" smtClean="0"/>
              <a:t>日から補償開始。</a:t>
            </a:r>
          </a:p>
          <a:p>
            <a:pPr lvl="2"/>
            <a:r>
              <a:rPr lang="en-US" altLang="ja-JP" sz="2000" dirty="0" smtClean="0"/>
              <a:t>3</a:t>
            </a:r>
            <a:r>
              <a:rPr lang="ja-JP" altLang="en-US" sz="2000" dirty="0" smtClean="0"/>
              <a:t>期（</a:t>
            </a:r>
            <a:r>
              <a:rPr lang="en-US" sz="2000" dirty="0" smtClean="0"/>
              <a:t>8-10</a:t>
            </a:r>
            <a:r>
              <a:rPr lang="ja-JP" altLang="en-US" sz="2000" dirty="0" smtClean="0"/>
              <a:t>月） ：</a:t>
            </a:r>
            <a:r>
              <a:rPr lang="en-US" altLang="ja-JP" sz="2000" dirty="0" smtClean="0"/>
              <a:t>10</a:t>
            </a:r>
            <a:r>
              <a:rPr lang="ja-JP" altLang="en-US" sz="2000" dirty="0" smtClean="0"/>
              <a:t>月</a:t>
            </a:r>
            <a:r>
              <a:rPr lang="en-US" sz="2000" dirty="0" smtClean="0"/>
              <a:t>31</a:t>
            </a:r>
            <a:r>
              <a:rPr lang="ja-JP" altLang="en-US" sz="2000" dirty="0" smtClean="0"/>
              <a:t>日までに基準値決定。</a:t>
            </a:r>
            <a:r>
              <a:rPr lang="en-US" altLang="ja-JP" sz="2000" dirty="0" smtClean="0"/>
              <a:t>11</a:t>
            </a:r>
            <a:r>
              <a:rPr lang="ja-JP" altLang="en-US" sz="2000" dirty="0" smtClean="0"/>
              <a:t>月</a:t>
            </a:r>
            <a:r>
              <a:rPr lang="en-US" altLang="ja-JP" sz="2000" dirty="0" smtClean="0"/>
              <a:t>1</a:t>
            </a:r>
            <a:r>
              <a:rPr lang="ja-JP" altLang="en-US" sz="2000" dirty="0" smtClean="0"/>
              <a:t>日から補償開始。</a:t>
            </a:r>
          </a:p>
          <a:p>
            <a:pPr lvl="2"/>
            <a:r>
              <a:rPr lang="en-US" altLang="ja-JP" sz="2000" dirty="0" smtClean="0"/>
              <a:t>4</a:t>
            </a:r>
            <a:r>
              <a:rPr lang="ja-JP" altLang="en-US" sz="2000" dirty="0" smtClean="0"/>
              <a:t>期（</a:t>
            </a:r>
            <a:r>
              <a:rPr lang="en-US" sz="2000" dirty="0" smtClean="0"/>
              <a:t>11-1</a:t>
            </a:r>
            <a:r>
              <a:rPr lang="ja-JP" altLang="en-US" sz="2000" dirty="0" smtClean="0"/>
              <a:t>月）</a:t>
            </a:r>
            <a:r>
              <a:rPr lang="ja-JP" altLang="en-US" sz="2000" dirty="0"/>
              <a:t> </a:t>
            </a:r>
            <a:r>
              <a:rPr lang="ja-JP" altLang="en-US" sz="2000" dirty="0" smtClean="0"/>
              <a:t>：</a:t>
            </a:r>
            <a:r>
              <a:rPr lang="en-US" altLang="ja-JP" sz="2000" dirty="0" smtClean="0"/>
              <a:t>2</a:t>
            </a:r>
            <a:r>
              <a:rPr lang="ja-JP" altLang="en-US" sz="2000" dirty="0" smtClean="0"/>
              <a:t>月</a:t>
            </a:r>
            <a:r>
              <a:rPr lang="en-US" sz="2000" dirty="0" smtClean="0"/>
              <a:t>28</a:t>
            </a:r>
            <a:r>
              <a:rPr lang="ja-JP" altLang="en-US" sz="2000" dirty="0" smtClean="0"/>
              <a:t>日までに基準値決定。</a:t>
            </a:r>
            <a:r>
              <a:rPr lang="en-US" altLang="ja-JP" sz="2000" dirty="0" smtClean="0"/>
              <a:t>3</a:t>
            </a:r>
            <a:r>
              <a:rPr lang="ja-JP" altLang="en-US" sz="2000" dirty="0" smtClean="0"/>
              <a:t>月</a:t>
            </a:r>
            <a:r>
              <a:rPr lang="en-US" altLang="ja-JP" sz="2000" dirty="0" smtClean="0"/>
              <a:t>1</a:t>
            </a:r>
            <a:r>
              <a:rPr lang="ja-JP" altLang="en-US" sz="2000" dirty="0" smtClean="0"/>
              <a:t>日から補償開始。</a:t>
            </a:r>
          </a:p>
          <a:p>
            <a:pPr lvl="2">
              <a:buNone/>
            </a:pPr>
            <a:r>
              <a:rPr lang="en-US" altLang="ja-JP" sz="1800" dirty="0" smtClean="0"/>
              <a:t>※</a:t>
            </a:r>
            <a:r>
              <a:rPr lang="ja-JP" altLang="en-US" sz="1800" dirty="0" smtClean="0"/>
              <a:t>観測期間の前日までに決定し、ＰＶ－ＦＣＴＥＣのＨＰなどに掲載します。</a:t>
            </a:r>
            <a:endParaRPr lang="en-US" altLang="ja-JP" sz="1600" dirty="0" smtClean="0"/>
          </a:p>
          <a:p>
            <a:pPr lvl="1">
              <a:lnSpc>
                <a:spcPct val="80000"/>
              </a:lnSpc>
            </a:pPr>
            <a:endParaRPr lang="ja-JP" altLang="en-US" sz="1600" dirty="0" smtClean="0"/>
          </a:p>
          <a:p>
            <a:pPr lvl="1">
              <a:lnSpc>
                <a:spcPct val="80000"/>
              </a:lnSpc>
            </a:pPr>
            <a:r>
              <a:rPr lang="ja-JP" altLang="en-US" sz="2400" dirty="0" smtClean="0"/>
              <a:t>日照補償の基準値と補償金額</a:t>
            </a:r>
          </a:p>
          <a:p>
            <a:pPr lvl="2"/>
            <a:r>
              <a:rPr lang="ja-JP" altLang="en-US" sz="2000" dirty="0" smtClean="0"/>
              <a:t>気象庁のデータより保険会社が設定します。</a:t>
            </a:r>
            <a:endParaRPr lang="en-US" altLang="ja-JP" sz="2000" dirty="0" smtClean="0"/>
          </a:p>
          <a:p>
            <a:pPr lvl="2"/>
            <a:r>
              <a:rPr lang="en-US" altLang="ja-JP" sz="2000" dirty="0" smtClean="0"/>
              <a:t>1</a:t>
            </a:r>
            <a:r>
              <a:rPr lang="ja-JP" altLang="en-US" sz="2000" dirty="0" smtClean="0"/>
              <a:t>時間（</a:t>
            </a:r>
            <a:r>
              <a:rPr lang="en-US" altLang="ja-JP" sz="2000" dirty="0" smtClean="0"/>
              <a:t>100</a:t>
            </a:r>
            <a:r>
              <a:rPr lang="ja-JP" altLang="en-US" sz="2000" dirty="0" smtClean="0"/>
              <a:t>円）単位での補償金額となります。</a:t>
            </a:r>
          </a:p>
          <a:p>
            <a:pPr lvl="2"/>
            <a:endParaRPr lang="ja-JP" altLang="en-US" sz="2000" dirty="0" smtClean="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3"/>
          <p:cNvPicPr>
            <a:picLocks noChangeAspect="1" noChangeArrowheads="1"/>
          </p:cNvPicPr>
          <p:nvPr/>
        </p:nvPicPr>
        <p:blipFill>
          <a:blip r:embed="rId3"/>
          <a:srcRect l="23595" t="36327" r="63625" b="38103"/>
          <a:stretch>
            <a:fillRect/>
          </a:stretch>
        </p:blipFill>
        <p:spPr bwMode="auto">
          <a:xfrm>
            <a:off x="8358187" y="6429377"/>
            <a:ext cx="309563" cy="320675"/>
          </a:xfrm>
          <a:prstGeom prst="rect">
            <a:avLst/>
          </a:prstGeom>
          <a:noFill/>
          <a:ln w="9525">
            <a:noFill/>
            <a:miter lim="800000"/>
            <a:headEnd/>
            <a:tailEnd/>
          </a:ln>
        </p:spPr>
      </p:pic>
      <p:pic>
        <p:nvPicPr>
          <p:cNvPr id="12292" name="Picture 3"/>
          <p:cNvPicPr>
            <a:picLocks noChangeAspect="1" noChangeArrowheads="1"/>
          </p:cNvPicPr>
          <p:nvPr/>
        </p:nvPicPr>
        <p:blipFill>
          <a:blip r:embed="rId4"/>
          <a:srcRect l="21999" t="61896" r="60431" b="30467"/>
          <a:stretch>
            <a:fillRect/>
          </a:stretch>
        </p:blipFill>
        <p:spPr bwMode="auto">
          <a:xfrm>
            <a:off x="8660876" y="6467477"/>
            <a:ext cx="1167739" cy="263525"/>
          </a:xfrm>
          <a:prstGeom prst="rect">
            <a:avLst/>
          </a:prstGeom>
          <a:noFill/>
          <a:ln w="9525">
            <a:noFill/>
            <a:miter lim="800000"/>
            <a:headEnd/>
            <a:tailEnd/>
          </a:ln>
        </p:spPr>
      </p:pic>
      <p:sp>
        <p:nvSpPr>
          <p:cNvPr id="12293" name="タイトル 1"/>
          <p:cNvSpPr>
            <a:spLocks noGrp="1" noChangeArrowheads="1"/>
          </p:cNvSpPr>
          <p:nvPr>
            <p:ph type="title"/>
          </p:nvPr>
        </p:nvSpPr>
        <p:spPr>
          <a:ln/>
        </p:spPr>
        <p:txBody>
          <a:bodyPr/>
          <a:lstStyle/>
          <a:p>
            <a:pPr marL="0" indent="0"/>
            <a:r>
              <a:rPr lang="ja-JP" altLang="en-US" sz="4000" dirty="0"/>
              <a:t>こんな</a:t>
            </a:r>
            <a:r>
              <a:rPr lang="ja-JP" altLang="en-US" sz="4000" dirty="0" smtClean="0"/>
              <a:t>時は。③</a:t>
            </a:r>
            <a:endParaRPr lang="ja-JP" altLang="en-US" sz="4000" dirty="0"/>
          </a:p>
        </p:txBody>
      </p:sp>
      <p:sp>
        <p:nvSpPr>
          <p:cNvPr id="12294" name="コンテンツ プレースホルダー 2"/>
          <p:cNvSpPr>
            <a:spLocks noGrp="1" noChangeArrowheads="1"/>
          </p:cNvSpPr>
          <p:nvPr>
            <p:ph idx="1"/>
          </p:nvPr>
        </p:nvSpPr>
        <p:spPr>
          <a:xfrm>
            <a:off x="495300" y="1142986"/>
            <a:ext cx="9178561" cy="5214975"/>
          </a:xfrm>
          <a:ln/>
        </p:spPr>
        <p:txBody>
          <a:bodyPr>
            <a:normAutofit/>
          </a:bodyPr>
          <a:lstStyle/>
          <a:p>
            <a:pPr algn="l">
              <a:lnSpc>
                <a:spcPct val="80000"/>
              </a:lnSpc>
              <a:buFont typeface="Arial" pitchFamily="34" charset="0"/>
              <a:buChar char="•"/>
            </a:pPr>
            <a:r>
              <a:rPr lang="ja-JP" altLang="en-US" sz="2400" dirty="0"/>
              <a:t>ＰＶ－あんしん補償パックをご活用いただく</a:t>
            </a:r>
            <a:r>
              <a:rPr lang="ja-JP" altLang="en-US" sz="2400" dirty="0" smtClean="0"/>
              <a:t>際にご確認ください。</a:t>
            </a:r>
            <a:endParaRPr lang="ja-JP" altLang="en-US" sz="2400" dirty="0"/>
          </a:p>
          <a:p>
            <a:pPr algn="l">
              <a:lnSpc>
                <a:spcPct val="80000"/>
              </a:lnSpc>
              <a:buFont typeface="Arial" pitchFamily="34" charset="0"/>
              <a:buChar char="•"/>
            </a:pPr>
            <a:endParaRPr lang="ja-JP" altLang="en-US" sz="2000" dirty="0"/>
          </a:p>
          <a:p>
            <a:pPr lvl="1" algn="l">
              <a:lnSpc>
                <a:spcPct val="80000"/>
              </a:lnSpc>
              <a:buFont typeface="Arial" pitchFamily="34" charset="0"/>
              <a:buChar char="–"/>
            </a:pPr>
            <a:r>
              <a:rPr lang="ja-JP" altLang="en-US" sz="2400" dirty="0" smtClean="0"/>
              <a:t>事故によって損害が発生した場合の補償金額</a:t>
            </a:r>
          </a:p>
          <a:p>
            <a:pPr lvl="2">
              <a:lnSpc>
                <a:spcPct val="80000"/>
              </a:lnSpc>
            </a:pPr>
            <a:r>
              <a:rPr lang="ja-JP" altLang="en-US" sz="2000" dirty="0"/>
              <a:t>事故</a:t>
            </a:r>
            <a:r>
              <a:rPr lang="ja-JP" altLang="en-US" sz="2000" dirty="0" smtClean="0"/>
              <a:t>によって損害が発生した場合「</a:t>
            </a:r>
            <a:r>
              <a:rPr lang="en-US" altLang="ja-JP" sz="2000" dirty="0" smtClean="0"/>
              <a:t>1</a:t>
            </a:r>
            <a:r>
              <a:rPr lang="ja-JP" altLang="en-US" sz="2000" dirty="0" smtClean="0"/>
              <a:t>円」からお支払いたします。</a:t>
            </a:r>
            <a:endParaRPr lang="en-US" altLang="ja-JP" sz="2000" dirty="0"/>
          </a:p>
          <a:p>
            <a:pPr marL="914400" lvl="2" indent="0">
              <a:lnSpc>
                <a:spcPct val="80000"/>
              </a:lnSpc>
              <a:buNone/>
            </a:pPr>
            <a:endParaRPr lang="ja-JP" altLang="en-US" sz="1600" dirty="0" smtClean="0"/>
          </a:p>
          <a:p>
            <a:pPr lvl="1"/>
            <a:r>
              <a:rPr lang="ja-JP" altLang="en-US" sz="2400" dirty="0"/>
              <a:t>補償金額と消費税</a:t>
            </a:r>
            <a:endParaRPr lang="en-US" altLang="ja-JP" sz="2000" dirty="0"/>
          </a:p>
          <a:p>
            <a:pPr lvl="2"/>
            <a:r>
              <a:rPr lang="ja-JP" altLang="en-US" sz="2000" dirty="0"/>
              <a:t>補償金額は、その上限金額までは消費税を含んだ費用が</a:t>
            </a:r>
            <a:endParaRPr lang="en-US" altLang="ja-JP" sz="2000" dirty="0"/>
          </a:p>
          <a:p>
            <a:pPr marL="914400" lvl="2" indent="0">
              <a:buNone/>
            </a:pPr>
            <a:r>
              <a:rPr lang="ja-JP" altLang="en-US" sz="2000" dirty="0"/>
              <a:t>　「損害金額の全額」となり補償されます</a:t>
            </a:r>
            <a:r>
              <a:rPr lang="ja-JP" altLang="en-US" sz="2000" dirty="0" smtClean="0"/>
              <a:t>。</a:t>
            </a:r>
            <a:endParaRPr lang="en-US" altLang="ja-JP" sz="2000" dirty="0" smtClean="0"/>
          </a:p>
          <a:p>
            <a:pPr marL="914400" lvl="2" indent="0">
              <a:buNone/>
            </a:pPr>
            <a:endParaRPr lang="en-US" altLang="ja-JP" sz="1800" dirty="0"/>
          </a:p>
          <a:p>
            <a:pPr lvl="1"/>
            <a:r>
              <a:rPr lang="ja-JP" altLang="en-US" sz="2400" dirty="0" smtClean="0"/>
              <a:t>万が一、ＰＶ－ＦＣＴＥＣが倒産などした場合</a:t>
            </a:r>
            <a:endParaRPr lang="en-US" altLang="ja-JP" sz="2400" dirty="0" smtClean="0"/>
          </a:p>
          <a:p>
            <a:pPr lvl="2"/>
            <a:r>
              <a:rPr lang="ja-JP" altLang="en-US" sz="2000" dirty="0" smtClean="0"/>
              <a:t>万が一、ＰＶ－ＦＣＴＥＣが倒産などの理由により</a:t>
            </a:r>
            <a:endParaRPr lang="en-US" altLang="ja-JP" sz="2000" dirty="0" smtClean="0"/>
          </a:p>
          <a:p>
            <a:pPr marL="914400" lvl="2" indent="0">
              <a:buNone/>
            </a:pPr>
            <a:r>
              <a:rPr lang="ja-JP" altLang="en-US" sz="2000" dirty="0"/>
              <a:t>　</a:t>
            </a:r>
            <a:r>
              <a:rPr lang="ja-JP" altLang="en-US" sz="2000" dirty="0" smtClean="0"/>
              <a:t>ＰＶ－あんしん補償パックの運用ができなくなった場合でも</a:t>
            </a:r>
            <a:endParaRPr lang="en-US" altLang="ja-JP" sz="2000" dirty="0" smtClean="0"/>
          </a:p>
          <a:p>
            <a:pPr marL="914400" lvl="2" indent="0">
              <a:buNone/>
            </a:pPr>
            <a:r>
              <a:rPr lang="ja-JP" altLang="en-US" sz="2000" dirty="0"/>
              <a:t>　</a:t>
            </a:r>
            <a:r>
              <a:rPr lang="ja-JP" altLang="en-US" sz="2000" dirty="0" smtClean="0"/>
              <a:t>ご加入</a:t>
            </a:r>
            <a:r>
              <a:rPr lang="ja-JP" altLang="en-US" sz="2000" dirty="0"/>
              <a:t>分</a:t>
            </a:r>
            <a:r>
              <a:rPr lang="ja-JP" altLang="en-US" sz="2000" dirty="0" smtClean="0"/>
              <a:t>については、その補償期間はしっかりと補償されます。</a:t>
            </a:r>
            <a:endParaRPr lang="en-US" altLang="ja-JP" sz="2000" dirty="0" smtClean="0"/>
          </a:p>
          <a:p>
            <a:pPr marL="914400" lvl="2" indent="0">
              <a:buNone/>
            </a:pPr>
            <a:r>
              <a:rPr lang="ja-JP" altLang="en-US" sz="2000" dirty="0"/>
              <a:t>　</a:t>
            </a:r>
            <a:r>
              <a:rPr lang="ja-JP" altLang="en-US" sz="2000" dirty="0" smtClean="0"/>
              <a:t>ただし、その場合は新規での</a:t>
            </a:r>
            <a:r>
              <a:rPr lang="ja-JP" altLang="en-US" sz="2000" dirty="0"/>
              <a:t>申し込</a:t>
            </a:r>
            <a:r>
              <a:rPr lang="ja-JP" altLang="en-US" sz="2000" dirty="0" smtClean="0"/>
              <a:t>みができなくなります。</a:t>
            </a:r>
            <a:endParaRPr lang="en-US" altLang="ja-JP" sz="2000" dirty="0" smtClean="0"/>
          </a:p>
        </p:txBody>
      </p:sp>
    </p:spTree>
    <p:extLst>
      <p:ext uri="{BB962C8B-B14F-4D97-AF65-F5344CB8AC3E}">
        <p14:creationId xmlns:p14="http://schemas.microsoft.com/office/powerpoint/2010/main" val="154935240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3"/>
          <p:cNvPicPr>
            <a:picLocks noChangeAspect="1" noChangeArrowheads="1"/>
          </p:cNvPicPr>
          <p:nvPr/>
        </p:nvPicPr>
        <p:blipFill>
          <a:blip r:embed="rId3"/>
          <a:srcRect l="23595" t="36327" r="63625" b="38103"/>
          <a:stretch>
            <a:fillRect/>
          </a:stretch>
        </p:blipFill>
        <p:spPr bwMode="auto">
          <a:xfrm>
            <a:off x="8358187" y="6429377"/>
            <a:ext cx="309563" cy="320675"/>
          </a:xfrm>
          <a:prstGeom prst="rect">
            <a:avLst/>
          </a:prstGeom>
          <a:noFill/>
          <a:ln w="9525">
            <a:noFill/>
            <a:miter lim="800000"/>
            <a:headEnd/>
            <a:tailEnd/>
          </a:ln>
        </p:spPr>
      </p:pic>
      <p:pic>
        <p:nvPicPr>
          <p:cNvPr id="12292" name="Picture 3"/>
          <p:cNvPicPr>
            <a:picLocks noChangeAspect="1" noChangeArrowheads="1"/>
          </p:cNvPicPr>
          <p:nvPr/>
        </p:nvPicPr>
        <p:blipFill>
          <a:blip r:embed="rId4"/>
          <a:srcRect l="21999" t="61896" r="60431" b="30467"/>
          <a:stretch>
            <a:fillRect/>
          </a:stretch>
        </p:blipFill>
        <p:spPr bwMode="auto">
          <a:xfrm>
            <a:off x="8660876" y="6467477"/>
            <a:ext cx="1167739" cy="263525"/>
          </a:xfrm>
          <a:prstGeom prst="rect">
            <a:avLst/>
          </a:prstGeom>
          <a:noFill/>
          <a:ln w="9525">
            <a:noFill/>
            <a:miter lim="800000"/>
            <a:headEnd/>
            <a:tailEnd/>
          </a:ln>
        </p:spPr>
      </p:pic>
      <p:sp>
        <p:nvSpPr>
          <p:cNvPr id="12293" name="タイトル 1"/>
          <p:cNvSpPr>
            <a:spLocks noGrp="1" noChangeArrowheads="1"/>
          </p:cNvSpPr>
          <p:nvPr>
            <p:ph type="title"/>
          </p:nvPr>
        </p:nvSpPr>
        <p:spPr>
          <a:ln/>
        </p:spPr>
        <p:txBody>
          <a:bodyPr/>
          <a:lstStyle/>
          <a:p>
            <a:pPr marL="0" indent="0"/>
            <a:r>
              <a:rPr lang="ja-JP" altLang="en-US" sz="4000" dirty="0"/>
              <a:t>こんな</a:t>
            </a:r>
            <a:r>
              <a:rPr lang="ja-JP" altLang="en-US" sz="4000" dirty="0" smtClean="0"/>
              <a:t>時は。④</a:t>
            </a:r>
            <a:endParaRPr lang="ja-JP" altLang="en-US" sz="4000" dirty="0"/>
          </a:p>
        </p:txBody>
      </p:sp>
      <p:sp>
        <p:nvSpPr>
          <p:cNvPr id="12294" name="コンテンツ プレースホルダー 2"/>
          <p:cNvSpPr>
            <a:spLocks noGrp="1" noChangeArrowheads="1"/>
          </p:cNvSpPr>
          <p:nvPr>
            <p:ph idx="1"/>
          </p:nvPr>
        </p:nvSpPr>
        <p:spPr>
          <a:xfrm>
            <a:off x="495300" y="1142986"/>
            <a:ext cx="9178561" cy="5214975"/>
          </a:xfrm>
          <a:ln/>
        </p:spPr>
        <p:txBody>
          <a:bodyPr>
            <a:normAutofit fontScale="32500" lnSpcReduction="20000"/>
          </a:bodyPr>
          <a:lstStyle/>
          <a:p>
            <a:pPr algn="l">
              <a:lnSpc>
                <a:spcPct val="80000"/>
              </a:lnSpc>
              <a:buFont typeface="Arial" pitchFamily="34" charset="0"/>
              <a:buChar char="•"/>
            </a:pPr>
            <a:r>
              <a:rPr lang="ja-JP" altLang="en-US" sz="7400" dirty="0"/>
              <a:t>ＰＶ－あんしん補償パックをご活用いただく</a:t>
            </a:r>
            <a:r>
              <a:rPr lang="ja-JP" altLang="en-US" sz="7400" dirty="0" smtClean="0"/>
              <a:t>際にご確認ください。</a:t>
            </a:r>
            <a:endParaRPr lang="ja-JP" altLang="en-US" sz="7400" dirty="0"/>
          </a:p>
          <a:p>
            <a:pPr algn="l">
              <a:lnSpc>
                <a:spcPct val="80000"/>
              </a:lnSpc>
              <a:buFont typeface="Arial" pitchFamily="34" charset="0"/>
              <a:buChar char="•"/>
            </a:pPr>
            <a:endParaRPr lang="ja-JP" altLang="en-US" sz="6200" dirty="0"/>
          </a:p>
          <a:p>
            <a:pPr lvl="1" algn="l">
              <a:lnSpc>
                <a:spcPct val="80000"/>
              </a:lnSpc>
              <a:buFont typeface="Arial" pitchFamily="34" charset="0"/>
              <a:buChar char="–"/>
            </a:pPr>
            <a:r>
              <a:rPr lang="ja-JP" altLang="en-US" sz="7400" dirty="0" smtClean="0"/>
              <a:t>補償金給付と限度額について</a:t>
            </a:r>
            <a:endParaRPr lang="en-US" altLang="ja-JP" sz="2500" dirty="0" smtClean="0"/>
          </a:p>
          <a:p>
            <a:pPr>
              <a:buNone/>
            </a:pPr>
            <a:endParaRPr lang="en-US" altLang="ja-JP" sz="6200" dirty="0" smtClean="0"/>
          </a:p>
          <a:p>
            <a:pPr>
              <a:buNone/>
            </a:pPr>
            <a:r>
              <a:rPr lang="en-US" altLang="ja-JP" sz="6200" dirty="0" smtClean="0"/>
              <a:t>	case1</a:t>
            </a:r>
            <a:r>
              <a:rPr lang="ja-JP" altLang="en-US" sz="6200" dirty="0" smtClean="0"/>
              <a:t>　</a:t>
            </a:r>
            <a:r>
              <a:rPr lang="en-US" altLang="ja-JP" sz="6600" dirty="0" smtClean="0"/>
              <a:t> 50kW</a:t>
            </a:r>
            <a:r>
              <a:rPr lang="ja-JP" altLang="en-US" sz="6600" dirty="0" smtClean="0"/>
              <a:t>システムで天災により破損</a:t>
            </a:r>
            <a:endParaRPr lang="en-US" altLang="ja-JP" sz="6600" dirty="0" smtClean="0"/>
          </a:p>
          <a:p>
            <a:pPr>
              <a:buNone/>
            </a:pPr>
            <a:r>
              <a:rPr lang="en-US" altLang="ja-JP" sz="6600" dirty="0" smtClean="0"/>
              <a:t>		</a:t>
            </a:r>
            <a:r>
              <a:rPr lang="ja-JP" altLang="en-US" sz="6600" dirty="0" smtClean="0"/>
              <a:t>　上限補償金額</a:t>
            </a:r>
            <a:r>
              <a:rPr lang="en-US" altLang="ja-JP" sz="6600" dirty="0" smtClean="0"/>
              <a:t>1950</a:t>
            </a:r>
            <a:r>
              <a:rPr lang="ja-JP" altLang="en-US" sz="6600" dirty="0" smtClean="0"/>
              <a:t>万円で補修費用が</a:t>
            </a:r>
            <a:r>
              <a:rPr lang="en-US" altLang="ja-JP" sz="6200" dirty="0" smtClean="0"/>
              <a:t>500</a:t>
            </a:r>
            <a:r>
              <a:rPr lang="ja-JP" altLang="en-US" sz="6200" dirty="0" smtClean="0"/>
              <a:t>万円の場合</a:t>
            </a:r>
          </a:p>
          <a:p>
            <a:pPr>
              <a:buNone/>
            </a:pPr>
            <a:r>
              <a:rPr lang="en-US" altLang="ja-JP" sz="6200" dirty="0" smtClean="0"/>
              <a:t>	</a:t>
            </a:r>
            <a:r>
              <a:rPr lang="ja-JP" altLang="en-US" sz="6200" dirty="0" smtClean="0"/>
              <a:t>→補償給付金は</a:t>
            </a:r>
            <a:r>
              <a:rPr lang="en-US" altLang="ja-JP" sz="6200" dirty="0" smtClean="0"/>
              <a:t>500</a:t>
            </a:r>
            <a:r>
              <a:rPr lang="ja-JP" altLang="en-US" sz="6200" dirty="0" smtClean="0"/>
              <a:t>万円支払われます。</a:t>
            </a:r>
          </a:p>
          <a:p>
            <a:pPr>
              <a:buNone/>
            </a:pPr>
            <a:r>
              <a:rPr lang="en-US" altLang="ja-JP" sz="6200" dirty="0" smtClean="0"/>
              <a:t>	</a:t>
            </a:r>
            <a:r>
              <a:rPr lang="ja-JP" altLang="en-US" sz="6200" dirty="0" smtClean="0"/>
              <a:t>　また、上限補償金額は補償金額が支払われ修理を行った段階で</a:t>
            </a:r>
          </a:p>
          <a:p>
            <a:pPr>
              <a:buNone/>
            </a:pPr>
            <a:r>
              <a:rPr lang="ja-JP" altLang="en-US" sz="6200" dirty="0" smtClean="0"/>
              <a:t>　</a:t>
            </a:r>
            <a:r>
              <a:rPr lang="en-US" altLang="ja-JP" sz="6200" dirty="0" smtClean="0"/>
              <a:t>	</a:t>
            </a:r>
            <a:r>
              <a:rPr lang="ja-JP" altLang="en-US" sz="6200" dirty="0" smtClean="0"/>
              <a:t>　</a:t>
            </a:r>
            <a:r>
              <a:rPr lang="en-US" altLang="ja-JP" sz="6200" dirty="0" smtClean="0"/>
              <a:t>1950</a:t>
            </a:r>
            <a:r>
              <a:rPr lang="ja-JP" altLang="en-US" sz="6200" dirty="0" smtClean="0"/>
              <a:t>－</a:t>
            </a:r>
            <a:r>
              <a:rPr lang="en-US" altLang="ja-JP" sz="6200" dirty="0" smtClean="0"/>
              <a:t>500</a:t>
            </a:r>
            <a:r>
              <a:rPr lang="ja-JP" altLang="en-US" sz="6200" dirty="0" smtClean="0"/>
              <a:t>＝</a:t>
            </a:r>
            <a:r>
              <a:rPr lang="en-US" altLang="ja-JP" sz="6200" dirty="0" smtClean="0"/>
              <a:t>1450</a:t>
            </a:r>
            <a:r>
              <a:rPr lang="ja-JP" altLang="en-US" sz="6200" dirty="0" smtClean="0"/>
              <a:t>万円から</a:t>
            </a:r>
            <a:r>
              <a:rPr lang="en-US" altLang="ja-JP" sz="6200" dirty="0" smtClean="0"/>
              <a:t>1950</a:t>
            </a:r>
            <a:r>
              <a:rPr lang="ja-JP" altLang="en-US" sz="6200" dirty="0" smtClean="0"/>
              <a:t>万円に戻ります。</a:t>
            </a:r>
            <a:endParaRPr lang="en-US" altLang="ja-JP" sz="6200" dirty="0" smtClean="0"/>
          </a:p>
          <a:p>
            <a:pPr>
              <a:buNone/>
            </a:pPr>
            <a:endParaRPr lang="en-US" altLang="ja-JP" sz="6200" dirty="0" smtClean="0"/>
          </a:p>
          <a:p>
            <a:pPr>
              <a:buNone/>
            </a:pPr>
            <a:r>
              <a:rPr lang="en-US" altLang="ja-JP" sz="6200" dirty="0" smtClean="0"/>
              <a:t>	case2</a:t>
            </a:r>
            <a:r>
              <a:rPr lang="ja-JP" altLang="en-US" sz="6200" dirty="0" smtClean="0"/>
              <a:t>　</a:t>
            </a:r>
            <a:r>
              <a:rPr lang="en-US" altLang="ja-JP" sz="6200" dirty="0" smtClean="0"/>
              <a:t>50kW</a:t>
            </a:r>
            <a:r>
              <a:rPr lang="ja-JP" altLang="en-US" sz="6200" dirty="0" smtClean="0"/>
              <a:t>システムで天災により破損</a:t>
            </a:r>
            <a:endParaRPr lang="en-US" altLang="ja-JP" sz="6200" dirty="0" smtClean="0"/>
          </a:p>
          <a:p>
            <a:pPr>
              <a:buNone/>
            </a:pPr>
            <a:r>
              <a:rPr lang="en-US" altLang="ja-JP" sz="6200" dirty="0" smtClean="0"/>
              <a:t>		</a:t>
            </a:r>
            <a:r>
              <a:rPr lang="ja-JP" altLang="en-US" sz="6200" dirty="0" smtClean="0"/>
              <a:t>　</a:t>
            </a:r>
            <a:r>
              <a:rPr lang="ja-JP" altLang="en-US" sz="6000" dirty="0" smtClean="0"/>
              <a:t>上限補償金額</a:t>
            </a:r>
            <a:r>
              <a:rPr lang="en-US" altLang="ja-JP" sz="6000" dirty="0" smtClean="0"/>
              <a:t>1950</a:t>
            </a:r>
            <a:r>
              <a:rPr lang="ja-JP" altLang="en-US" sz="6000" dirty="0" smtClean="0"/>
              <a:t>万円で補修費用が</a:t>
            </a:r>
            <a:r>
              <a:rPr lang="en-US" altLang="ja-JP" sz="6000" dirty="0" smtClean="0"/>
              <a:t>500</a:t>
            </a:r>
            <a:r>
              <a:rPr lang="ja-JP" altLang="en-US" sz="6000" dirty="0" smtClean="0"/>
              <a:t>万円の場合</a:t>
            </a:r>
            <a:endParaRPr lang="ja-JP" altLang="en-US" sz="6200" dirty="0" smtClean="0"/>
          </a:p>
          <a:p>
            <a:pPr>
              <a:buNone/>
            </a:pPr>
            <a:r>
              <a:rPr lang="en-US" altLang="ja-JP" sz="6200" dirty="0" smtClean="0"/>
              <a:t>	</a:t>
            </a:r>
            <a:r>
              <a:rPr lang="ja-JP" altLang="en-US" sz="6200" dirty="0" smtClean="0"/>
              <a:t>→補修給付金は</a:t>
            </a:r>
            <a:r>
              <a:rPr lang="en-US" altLang="ja-JP" sz="6200" dirty="0" smtClean="0"/>
              <a:t>500</a:t>
            </a:r>
            <a:r>
              <a:rPr lang="ja-JP" altLang="en-US" sz="6200" dirty="0" smtClean="0"/>
              <a:t>万円支払われます。</a:t>
            </a:r>
          </a:p>
          <a:p>
            <a:pPr>
              <a:buNone/>
            </a:pPr>
            <a:r>
              <a:rPr lang="en-US" altLang="ja-JP" sz="6200" dirty="0" smtClean="0"/>
              <a:t>	</a:t>
            </a:r>
            <a:r>
              <a:rPr lang="ja-JP" altLang="en-US" sz="6200" dirty="0" smtClean="0"/>
              <a:t>　また、上限補償金額は補償金額が支払われたまま修理を行わないと</a:t>
            </a:r>
          </a:p>
          <a:p>
            <a:pPr>
              <a:buNone/>
            </a:pPr>
            <a:r>
              <a:rPr lang="ja-JP" altLang="en-US" sz="6200" dirty="0" smtClean="0"/>
              <a:t>　</a:t>
            </a:r>
            <a:r>
              <a:rPr lang="en-US" altLang="ja-JP" sz="6200" dirty="0" smtClean="0"/>
              <a:t>	</a:t>
            </a:r>
            <a:r>
              <a:rPr lang="ja-JP" altLang="en-US" sz="6200" dirty="0" smtClean="0"/>
              <a:t>　</a:t>
            </a:r>
            <a:r>
              <a:rPr lang="en-US" altLang="ja-JP" sz="6200" dirty="0" smtClean="0"/>
              <a:t>1950</a:t>
            </a:r>
            <a:r>
              <a:rPr lang="ja-JP" altLang="en-US" sz="6200" dirty="0" smtClean="0"/>
              <a:t>－</a:t>
            </a:r>
            <a:r>
              <a:rPr lang="en-US" altLang="ja-JP" sz="6200" dirty="0" smtClean="0"/>
              <a:t>500</a:t>
            </a:r>
            <a:r>
              <a:rPr lang="ja-JP" altLang="en-US" sz="6200" dirty="0" smtClean="0"/>
              <a:t>＝</a:t>
            </a:r>
            <a:r>
              <a:rPr lang="en-US" altLang="ja-JP" sz="6200" dirty="0" smtClean="0"/>
              <a:t>1450</a:t>
            </a:r>
            <a:r>
              <a:rPr lang="ja-JP" altLang="en-US" sz="6200" dirty="0" smtClean="0"/>
              <a:t>万円のままとなります。</a:t>
            </a:r>
          </a:p>
        </p:txBody>
      </p:sp>
    </p:spTree>
    <p:extLst>
      <p:ext uri="{BB962C8B-B14F-4D97-AF65-F5344CB8AC3E}">
        <p14:creationId xmlns:p14="http://schemas.microsoft.com/office/powerpoint/2010/main" val="154935240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3"/>
          <p:cNvPicPr>
            <a:picLocks noChangeAspect="1" noChangeArrowheads="1"/>
          </p:cNvPicPr>
          <p:nvPr/>
        </p:nvPicPr>
        <p:blipFill>
          <a:blip r:embed="rId3"/>
          <a:srcRect l="23595" t="36327" r="63625" b="38103"/>
          <a:stretch>
            <a:fillRect/>
          </a:stretch>
        </p:blipFill>
        <p:spPr bwMode="auto">
          <a:xfrm>
            <a:off x="8358187" y="6429377"/>
            <a:ext cx="309563" cy="320675"/>
          </a:xfrm>
          <a:prstGeom prst="rect">
            <a:avLst/>
          </a:prstGeom>
          <a:noFill/>
          <a:ln w="9525">
            <a:noFill/>
            <a:miter lim="800000"/>
            <a:headEnd/>
            <a:tailEnd/>
          </a:ln>
        </p:spPr>
      </p:pic>
      <p:pic>
        <p:nvPicPr>
          <p:cNvPr id="12292" name="Picture 3"/>
          <p:cNvPicPr>
            <a:picLocks noChangeAspect="1" noChangeArrowheads="1"/>
          </p:cNvPicPr>
          <p:nvPr/>
        </p:nvPicPr>
        <p:blipFill>
          <a:blip r:embed="rId4"/>
          <a:srcRect l="21999" t="61896" r="60431" b="30467"/>
          <a:stretch>
            <a:fillRect/>
          </a:stretch>
        </p:blipFill>
        <p:spPr bwMode="auto">
          <a:xfrm>
            <a:off x="8660876" y="6467477"/>
            <a:ext cx="1167739" cy="263525"/>
          </a:xfrm>
          <a:prstGeom prst="rect">
            <a:avLst/>
          </a:prstGeom>
          <a:noFill/>
          <a:ln w="9525">
            <a:noFill/>
            <a:miter lim="800000"/>
            <a:headEnd/>
            <a:tailEnd/>
          </a:ln>
        </p:spPr>
      </p:pic>
      <p:sp>
        <p:nvSpPr>
          <p:cNvPr id="12293" name="タイトル 1"/>
          <p:cNvSpPr>
            <a:spLocks noGrp="1" noChangeArrowheads="1"/>
          </p:cNvSpPr>
          <p:nvPr>
            <p:ph type="title"/>
          </p:nvPr>
        </p:nvSpPr>
        <p:spPr>
          <a:ln/>
        </p:spPr>
        <p:txBody>
          <a:bodyPr>
            <a:normAutofit/>
          </a:bodyPr>
          <a:lstStyle/>
          <a:p>
            <a:pPr marL="0" indent="0"/>
            <a:r>
              <a:rPr lang="ja-JP" altLang="en-US" sz="4000" dirty="0"/>
              <a:t>こんな</a:t>
            </a:r>
            <a:r>
              <a:rPr lang="ja-JP" altLang="en-US" sz="4000" dirty="0" smtClean="0"/>
              <a:t>時は。⑤</a:t>
            </a:r>
            <a:endParaRPr lang="ja-JP" altLang="en-US" sz="4000" dirty="0"/>
          </a:p>
        </p:txBody>
      </p:sp>
      <p:sp>
        <p:nvSpPr>
          <p:cNvPr id="12294" name="コンテンツ プレースホルダー 2"/>
          <p:cNvSpPr>
            <a:spLocks noGrp="1" noChangeArrowheads="1"/>
          </p:cNvSpPr>
          <p:nvPr>
            <p:ph idx="1"/>
          </p:nvPr>
        </p:nvSpPr>
        <p:spPr>
          <a:xfrm>
            <a:off x="495300" y="1142986"/>
            <a:ext cx="9178561" cy="5214975"/>
          </a:xfrm>
          <a:ln/>
        </p:spPr>
        <p:txBody>
          <a:bodyPr>
            <a:normAutofit fontScale="25000" lnSpcReduction="20000"/>
          </a:bodyPr>
          <a:lstStyle/>
          <a:p>
            <a:pPr algn="l">
              <a:lnSpc>
                <a:spcPct val="80000"/>
              </a:lnSpc>
              <a:buFont typeface="Arial" pitchFamily="34" charset="0"/>
              <a:buChar char="•"/>
            </a:pPr>
            <a:r>
              <a:rPr lang="ja-JP" altLang="en-US" sz="9600" dirty="0"/>
              <a:t>ＰＶ－あんしん補償パックをご活用いただく</a:t>
            </a:r>
            <a:r>
              <a:rPr lang="ja-JP" altLang="en-US" sz="9600" dirty="0" smtClean="0"/>
              <a:t>際にご確認ください。</a:t>
            </a:r>
            <a:endParaRPr lang="ja-JP" altLang="en-US" sz="9600" dirty="0"/>
          </a:p>
          <a:p>
            <a:pPr algn="l">
              <a:lnSpc>
                <a:spcPct val="80000"/>
              </a:lnSpc>
              <a:buFont typeface="Arial" pitchFamily="34" charset="0"/>
              <a:buChar char="•"/>
            </a:pPr>
            <a:endParaRPr lang="ja-JP" altLang="en-US" sz="5600" dirty="0"/>
          </a:p>
          <a:p>
            <a:pPr lvl="1" algn="l">
              <a:lnSpc>
                <a:spcPct val="80000"/>
              </a:lnSpc>
              <a:buFont typeface="Arial" pitchFamily="34" charset="0"/>
              <a:buChar char="–"/>
            </a:pPr>
            <a:r>
              <a:rPr lang="ja-JP" altLang="en-US" sz="9600" dirty="0" smtClean="0"/>
              <a:t>補償金給付と限度額について</a:t>
            </a:r>
          </a:p>
          <a:p>
            <a:pPr>
              <a:buNone/>
            </a:pPr>
            <a:endParaRPr lang="en-US" altLang="ja-JP" dirty="0" smtClean="0"/>
          </a:p>
          <a:p>
            <a:pPr>
              <a:buNone/>
            </a:pPr>
            <a:r>
              <a:rPr lang="en-US" altLang="ja-JP" dirty="0" smtClean="0"/>
              <a:t>	</a:t>
            </a:r>
            <a:r>
              <a:rPr lang="en-US" altLang="ja-JP" sz="8000" dirty="0" smtClean="0"/>
              <a:t>case3</a:t>
            </a:r>
            <a:r>
              <a:rPr lang="ja-JP" altLang="en-US" sz="8000" dirty="0" smtClean="0"/>
              <a:t>　</a:t>
            </a:r>
            <a:r>
              <a:rPr lang="en-US" altLang="ja-JP" sz="8000" dirty="0" smtClean="0"/>
              <a:t>50kW</a:t>
            </a:r>
            <a:r>
              <a:rPr lang="ja-JP" altLang="en-US" sz="8000" dirty="0" smtClean="0"/>
              <a:t>システムで天災により破損</a:t>
            </a:r>
            <a:endParaRPr lang="en-US" altLang="ja-JP" sz="8000" dirty="0" smtClean="0"/>
          </a:p>
          <a:p>
            <a:pPr>
              <a:buNone/>
            </a:pPr>
            <a:r>
              <a:rPr lang="en-US" altLang="ja-JP" sz="8000" dirty="0" smtClean="0"/>
              <a:t>		</a:t>
            </a:r>
            <a:r>
              <a:rPr lang="ja-JP" altLang="en-US" sz="8000" dirty="0" smtClean="0"/>
              <a:t>　上限補償金額</a:t>
            </a:r>
            <a:r>
              <a:rPr lang="en-US" altLang="ja-JP" sz="8000" dirty="0" smtClean="0"/>
              <a:t>1950</a:t>
            </a:r>
            <a:r>
              <a:rPr lang="ja-JP" altLang="en-US" sz="8000" dirty="0" smtClean="0"/>
              <a:t>万円で補修費用が</a:t>
            </a:r>
            <a:r>
              <a:rPr lang="en-US" altLang="ja-JP" sz="8000" dirty="0" smtClean="0"/>
              <a:t>1950</a:t>
            </a:r>
            <a:r>
              <a:rPr lang="ja-JP" altLang="en-US" sz="8000" dirty="0" smtClean="0"/>
              <a:t>万円の場合</a:t>
            </a:r>
            <a:endParaRPr lang="en-US" altLang="ja-JP" sz="8000" dirty="0" smtClean="0"/>
          </a:p>
          <a:p>
            <a:pPr>
              <a:buNone/>
            </a:pPr>
            <a:r>
              <a:rPr lang="ja-JP" altLang="en-US" sz="8000" dirty="0" smtClean="0"/>
              <a:t>　　→補償金給付は</a:t>
            </a:r>
            <a:r>
              <a:rPr lang="en-US" altLang="ja-JP" sz="8000" dirty="0" smtClean="0"/>
              <a:t>1950</a:t>
            </a:r>
            <a:r>
              <a:rPr lang="ja-JP" altLang="en-US" sz="8000" dirty="0" smtClean="0"/>
              <a:t>万円支払われます。</a:t>
            </a:r>
          </a:p>
          <a:p>
            <a:pPr>
              <a:buNone/>
            </a:pPr>
            <a:r>
              <a:rPr lang="en-US" altLang="ja-JP" sz="8000" dirty="0" smtClean="0"/>
              <a:t>	</a:t>
            </a:r>
            <a:r>
              <a:rPr lang="ja-JP" altLang="en-US" sz="8000" dirty="0" smtClean="0"/>
              <a:t>　また、</a:t>
            </a:r>
            <a:r>
              <a:rPr lang="en-US" altLang="ja-JP" sz="8000" dirty="0" smtClean="0"/>
              <a:t>1950</a:t>
            </a:r>
            <a:r>
              <a:rPr lang="ja-JP" altLang="en-US" sz="8000" dirty="0" smtClean="0"/>
              <a:t>万円支払いが行われた際に、上限補償金額は</a:t>
            </a:r>
            <a:r>
              <a:rPr lang="en-US" altLang="ja-JP" sz="8000" dirty="0" smtClean="0"/>
              <a:t>0</a:t>
            </a:r>
            <a:r>
              <a:rPr lang="ja-JP" altLang="en-US" sz="8000" dirty="0" smtClean="0"/>
              <a:t>円になります。</a:t>
            </a:r>
            <a:endParaRPr lang="en-US" altLang="ja-JP" sz="8000" dirty="0" smtClean="0"/>
          </a:p>
          <a:p>
            <a:pPr>
              <a:buNone/>
            </a:pPr>
            <a:r>
              <a:rPr lang="en-US" altLang="ja-JP" sz="8000" dirty="0" smtClean="0"/>
              <a:t>	</a:t>
            </a:r>
            <a:r>
              <a:rPr lang="ja-JP" altLang="en-US" sz="8000" dirty="0" smtClean="0"/>
              <a:t>　この場合には、新設した</a:t>
            </a:r>
            <a:r>
              <a:rPr lang="en-US" altLang="ja-JP" sz="8000" dirty="0" smtClean="0"/>
              <a:t>PV</a:t>
            </a:r>
            <a:r>
              <a:rPr lang="ja-JP" altLang="en-US" sz="8000" dirty="0" smtClean="0"/>
              <a:t>システムで新たに</a:t>
            </a:r>
            <a:r>
              <a:rPr lang="en-US" altLang="ja-JP" sz="8000" dirty="0" smtClean="0"/>
              <a:t>PV-</a:t>
            </a:r>
            <a:r>
              <a:rPr lang="ja-JP" altLang="en-US" sz="8000" dirty="0" smtClean="0"/>
              <a:t>あんしん補償パックに</a:t>
            </a:r>
            <a:endParaRPr lang="en-US" altLang="ja-JP" sz="8000" dirty="0" smtClean="0"/>
          </a:p>
          <a:p>
            <a:pPr>
              <a:buNone/>
            </a:pPr>
            <a:r>
              <a:rPr lang="en-US" altLang="ja-JP" sz="8000" dirty="0" smtClean="0"/>
              <a:t>	</a:t>
            </a:r>
            <a:r>
              <a:rPr lang="ja-JP" altLang="en-US" sz="8000" dirty="0" smtClean="0"/>
              <a:t>　ご加入いただくことで補償できます。</a:t>
            </a:r>
          </a:p>
          <a:p>
            <a:pPr>
              <a:buNone/>
            </a:pPr>
            <a:endParaRPr lang="en-US" altLang="ja-JP" sz="8000" dirty="0" smtClean="0"/>
          </a:p>
          <a:p>
            <a:pPr>
              <a:buNone/>
            </a:pPr>
            <a:r>
              <a:rPr lang="en-US" altLang="ja-JP" sz="8000" dirty="0" smtClean="0"/>
              <a:t>	case4</a:t>
            </a:r>
            <a:r>
              <a:rPr lang="ja-JP" altLang="en-US" sz="8000" dirty="0" smtClean="0"/>
              <a:t>　</a:t>
            </a:r>
            <a:r>
              <a:rPr lang="en-US" altLang="ja-JP" sz="8000" dirty="0" smtClean="0"/>
              <a:t>50kW</a:t>
            </a:r>
            <a:r>
              <a:rPr lang="ja-JP" altLang="en-US" sz="8000" dirty="0" smtClean="0"/>
              <a:t>システムで天災により破損</a:t>
            </a:r>
            <a:endParaRPr lang="en-US" altLang="ja-JP" sz="8000" dirty="0" smtClean="0"/>
          </a:p>
          <a:p>
            <a:pPr>
              <a:buNone/>
            </a:pPr>
            <a:r>
              <a:rPr lang="en-US" altLang="ja-JP" sz="8000" dirty="0" smtClean="0"/>
              <a:t>		</a:t>
            </a:r>
            <a:r>
              <a:rPr lang="ja-JP" altLang="en-US" sz="8000" dirty="0" smtClean="0"/>
              <a:t>　上限補償金額</a:t>
            </a:r>
            <a:r>
              <a:rPr lang="en-US" altLang="ja-JP" sz="8000" dirty="0" smtClean="0"/>
              <a:t>1950</a:t>
            </a:r>
            <a:r>
              <a:rPr lang="ja-JP" altLang="en-US" sz="8000" dirty="0" smtClean="0"/>
              <a:t>万円で補修費用が</a:t>
            </a:r>
            <a:r>
              <a:rPr lang="en-US" altLang="ja-JP" sz="8000" dirty="0" smtClean="0"/>
              <a:t>2250</a:t>
            </a:r>
            <a:r>
              <a:rPr lang="ja-JP" altLang="en-US" sz="8000" dirty="0" smtClean="0"/>
              <a:t>万円の場合</a:t>
            </a:r>
            <a:endParaRPr lang="en-US" altLang="ja-JP" sz="8000" dirty="0" smtClean="0"/>
          </a:p>
          <a:p>
            <a:pPr>
              <a:buNone/>
            </a:pPr>
            <a:r>
              <a:rPr lang="en-US" altLang="ja-JP" sz="8000" dirty="0" smtClean="0"/>
              <a:t>	</a:t>
            </a:r>
            <a:r>
              <a:rPr lang="ja-JP" altLang="en-US" sz="8000" dirty="0" smtClean="0"/>
              <a:t>→補償給付金は</a:t>
            </a:r>
            <a:r>
              <a:rPr lang="en-US" altLang="ja-JP" sz="8000" dirty="0" smtClean="0"/>
              <a:t>2250</a:t>
            </a:r>
            <a:r>
              <a:rPr lang="ja-JP" altLang="en-US" sz="8000" dirty="0" smtClean="0"/>
              <a:t>万円のうち、</a:t>
            </a:r>
            <a:r>
              <a:rPr lang="en-US" altLang="ja-JP" sz="8000" dirty="0" smtClean="0"/>
              <a:t>1950</a:t>
            </a:r>
            <a:r>
              <a:rPr lang="ja-JP" altLang="en-US" sz="8000" dirty="0" smtClean="0"/>
              <a:t>万円支払われます。</a:t>
            </a:r>
            <a:endParaRPr lang="en-US" altLang="ja-JP" sz="8000" dirty="0" smtClean="0"/>
          </a:p>
          <a:p>
            <a:pPr>
              <a:buNone/>
            </a:pPr>
            <a:r>
              <a:rPr lang="en-US" altLang="ja-JP" sz="8000" dirty="0" smtClean="0"/>
              <a:t>	</a:t>
            </a:r>
            <a:r>
              <a:rPr lang="ja-JP" altLang="en-US" sz="8000" dirty="0" smtClean="0"/>
              <a:t>　</a:t>
            </a:r>
            <a:r>
              <a:rPr lang="en-US" altLang="ja-JP" sz="8000" dirty="0" smtClean="0"/>
              <a:t>300</a:t>
            </a:r>
            <a:r>
              <a:rPr lang="ja-JP" altLang="en-US" sz="8000" dirty="0" smtClean="0"/>
              <a:t>万円は自己負担です。</a:t>
            </a:r>
          </a:p>
          <a:p>
            <a:pPr>
              <a:buNone/>
            </a:pPr>
            <a:r>
              <a:rPr lang="en-US" altLang="ja-JP" sz="8000" dirty="0" smtClean="0"/>
              <a:t>	</a:t>
            </a:r>
            <a:r>
              <a:rPr lang="ja-JP" altLang="en-US" sz="8000" dirty="0" smtClean="0"/>
              <a:t>　また、</a:t>
            </a:r>
            <a:r>
              <a:rPr lang="en-US" altLang="ja-JP" sz="8000" dirty="0" smtClean="0"/>
              <a:t>1950</a:t>
            </a:r>
            <a:r>
              <a:rPr lang="ja-JP" altLang="en-US" sz="8000" dirty="0" smtClean="0"/>
              <a:t>万円支払いが行われた際に、上限補償金額は</a:t>
            </a:r>
            <a:r>
              <a:rPr lang="en-US" altLang="ja-JP" sz="8000" dirty="0" smtClean="0"/>
              <a:t>0</a:t>
            </a:r>
            <a:r>
              <a:rPr lang="ja-JP" altLang="en-US" sz="8000" dirty="0" smtClean="0"/>
              <a:t>円になります。</a:t>
            </a:r>
          </a:p>
          <a:p>
            <a:pPr>
              <a:buNone/>
            </a:pPr>
            <a:r>
              <a:rPr lang="en-US" altLang="ja-JP" sz="8000" dirty="0" smtClean="0"/>
              <a:t>	</a:t>
            </a:r>
            <a:r>
              <a:rPr lang="ja-JP" altLang="en-US" sz="8000" dirty="0" smtClean="0"/>
              <a:t>　この場合には、新設した</a:t>
            </a:r>
            <a:r>
              <a:rPr lang="en-US" altLang="ja-JP" sz="8000" dirty="0" smtClean="0"/>
              <a:t>PV</a:t>
            </a:r>
            <a:r>
              <a:rPr lang="ja-JP" altLang="en-US" sz="8000" dirty="0" smtClean="0"/>
              <a:t>システムで新たに</a:t>
            </a:r>
            <a:r>
              <a:rPr lang="en-US" altLang="ja-JP" sz="8000" dirty="0" smtClean="0"/>
              <a:t>PV-</a:t>
            </a:r>
            <a:r>
              <a:rPr lang="ja-JP" altLang="en-US" sz="8000" dirty="0" smtClean="0"/>
              <a:t>あんしん補償パックに</a:t>
            </a:r>
            <a:endParaRPr lang="en-US" altLang="ja-JP" sz="8000" dirty="0" smtClean="0"/>
          </a:p>
          <a:p>
            <a:pPr>
              <a:buNone/>
            </a:pPr>
            <a:r>
              <a:rPr lang="en-US" altLang="ja-JP" sz="8000" dirty="0" smtClean="0"/>
              <a:t>	</a:t>
            </a:r>
            <a:r>
              <a:rPr lang="ja-JP" altLang="en-US" sz="8000" dirty="0" smtClean="0"/>
              <a:t>　ご加入いただくことで補償できます。</a:t>
            </a:r>
          </a:p>
          <a:p>
            <a:pPr>
              <a:buNone/>
            </a:pPr>
            <a:r>
              <a:rPr lang="ja-JP" altLang="en-US" sz="8000" dirty="0" smtClean="0"/>
              <a:t/>
            </a:r>
            <a:br>
              <a:rPr lang="ja-JP" altLang="en-US" sz="8000" dirty="0" smtClean="0"/>
            </a:br>
            <a:endParaRPr lang="ja-JP" altLang="en-US" sz="8000" dirty="0" smtClean="0"/>
          </a:p>
          <a:p>
            <a:pPr lvl="2">
              <a:lnSpc>
                <a:spcPct val="80000"/>
              </a:lnSpc>
            </a:pPr>
            <a:endParaRPr lang="en-US" altLang="ja-JP" sz="2000" dirty="0" smtClean="0"/>
          </a:p>
        </p:txBody>
      </p:sp>
    </p:spTree>
    <p:extLst>
      <p:ext uri="{BB962C8B-B14F-4D97-AF65-F5344CB8AC3E}">
        <p14:creationId xmlns:p14="http://schemas.microsoft.com/office/powerpoint/2010/main" val="154935240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themeOverride>
</file>

<file path=ppt/theme/themeOverride2.xml><?xml version="1.0" encoding="utf-8"?>
<a:themeOverride xmlns:a="http://schemas.openxmlformats.org/drawingml/2006/main">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themeOverride>
</file>

<file path=ppt/theme/themeOverride3.xml><?xml version="1.0" encoding="utf-8"?>
<a:themeOverride xmlns:a="http://schemas.openxmlformats.org/drawingml/2006/main">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themeOverride>
</file>

<file path=ppt/theme/themeOverride4.xml><?xml version="1.0" encoding="utf-8"?>
<a:themeOverride xmlns:a="http://schemas.openxmlformats.org/drawingml/2006/main">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themeOverride>
</file>

<file path=ppt/theme/themeOverride5.xml><?xml version="1.0" encoding="utf-8"?>
<a:themeOverride xmlns:a="http://schemas.openxmlformats.org/drawingml/2006/main">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620</TotalTime>
  <Words>814</Words>
  <Application>Microsoft Macintosh PowerPoint</Application>
  <PresentationFormat>A4 210x297 mm</PresentationFormat>
  <Paragraphs>130</Paragraphs>
  <Slides>7</Slides>
  <Notes>7</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Office ​​テーマ</vt:lpstr>
      <vt:lpstr>ＰＶ－あんしん補償パックの Q&amp;A</vt:lpstr>
      <vt:lpstr>事故発生から保険金ご請求まで（全件付保方式の場合）</vt:lpstr>
      <vt:lpstr>こんな時は。①</vt:lpstr>
      <vt:lpstr>こんな時は。②</vt:lpstr>
      <vt:lpstr>こんな時は。③</vt:lpstr>
      <vt:lpstr>こんな時は。④</vt:lpstr>
      <vt:lpstr>こんな時は。⑤</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mmht-fujimura</dc:creator>
  <cp:lastModifiedBy>Fujimura Tomohiro</cp:lastModifiedBy>
  <cp:revision>105</cp:revision>
  <cp:lastPrinted>2014-07-17T14:43:59Z</cp:lastPrinted>
  <dcterms:created xsi:type="dcterms:W3CDTF">2013-08-17T01:49:06Z</dcterms:created>
  <dcterms:modified xsi:type="dcterms:W3CDTF">2014-07-17T14:44:08Z</dcterms:modified>
</cp:coreProperties>
</file>